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3"/>
  </p:notesMasterIdLst>
  <p:sldIdLst>
    <p:sldId id="299" r:id="rId2"/>
    <p:sldId id="304" r:id="rId3"/>
    <p:sldId id="305" r:id="rId4"/>
    <p:sldId id="306" r:id="rId5"/>
    <p:sldId id="307" r:id="rId6"/>
    <p:sldId id="309" r:id="rId7"/>
    <p:sldId id="311" r:id="rId8"/>
    <p:sldId id="310" r:id="rId9"/>
    <p:sldId id="308" r:id="rId10"/>
    <p:sldId id="303" r:id="rId11"/>
    <p:sldId id="272" r:id="rId12"/>
  </p:sldIdLst>
  <p:sldSz cx="12192000" cy="6858000"/>
  <p:notesSz cx="9144000" cy="6858000"/>
  <p:custDataLst>
    <p:tags r:id="rId1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1361" autoAdjust="0"/>
  </p:normalViewPr>
  <p:slideViewPr>
    <p:cSldViewPr snapToGrid="0" showGuides="1">
      <p:cViewPr varScale="1">
        <p:scale>
          <a:sx n="103" d="100"/>
          <a:sy n="103" d="100"/>
        </p:scale>
        <p:origin x="1480" y="4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c41225456189f749213ea79bd5cb3d5">
            <a:r>
              <a:rPr dirty="0" lang="en-US">
                <a:solidFill>
                  <a:srgbClr val="000000"/>
                </a:solidFill>
                <a:effectLst/>
                <a:sym typeface=""/>
              </a:rPr>
              <a:t>En résumé, l'application Saisie de données comporte des fonctions supplémentaires qui facilitent la saisie des données. En double-cliquant sur les champs de valeur des données, vous pouvez voir l'historique de l'élément de données, ce qui permet de comparer la valeur actuelle avec les précédentes, de voir les limites minimales et maximales et d'examiner le journal d'audit.</a:t>
            </a:r>
          </a:p>
          <a:p>
            <a:endParaRPr dirty="0" lang="en-US">
              <a:solidFill>
                <a:srgbClr val="000000"/>
              </a:solidFill>
              <a:effectLst/>
              <a:sym typeface=""/>
            </a:endParaRPr>
          </a:p>
          <a:p txid="757a4b651205c731daf6fb83ae85d27a">
            <a:r>
              <a:rPr dirty="0" lang="en-US">
                <a:solidFill>
                  <a:srgbClr val="000000"/>
                </a:solidFill>
                <a:effectLst/>
                <a:sym typeface=""/>
              </a:rPr>
              <a:t>Vous pouvez facilement retracer l'état d'avancement du formulaire de saisie des données en consultant la fenêtre contextuelle d'information sur les métadonnées. Vous pouvez également imprimer un formulaire vierge ou un formulaire dont les valeurs ont été renseignées.</a:t>
            </a:r>
          </a:p>
          <a:p>
            <a:endParaRPr dirty="0" lang="en-US">
              <a:solidFill>
                <a:srgbClr val="000000"/>
              </a:solidFill>
              <a:effectLst/>
              <a:sym typeface=""/>
            </a:endParaRPr>
          </a:p>
          <a:p txid="2fbcf1d0820aec3b2577eb8f6ca01553">
            <a:r>
              <a:rPr dirty="0" lang="en-US">
                <a:solidFill>
                  <a:srgbClr val="000000"/>
                </a:solidFill>
                <a:effectLst/>
                <a:sym typeface=""/>
              </a:rPr>
              <a:t>Vous pouvez effectuer une analyse des règles de validation en cliquant sur le bouton Lancer la validation, qui vérifiera vos données par rapport à des conditions prédéfinies. Vous pouvez également marquer les ensembles de données " terminés " et " non terminés ", ce qui a une incidence sur les mesures du taux de déclaration. Enfin, vous pouvez modifier les données après leur saisie afin de résoudre les problèmes.</a:t>
            </a: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602115d0e0895db8cf3a76158f7fa12">
            <a:r>
              <a:rPr dirty="0" lang="en-US" noProof="0"/>
              <a:t>Vous savez maintenant comment saisir des données agrégées de base dans l'application Saisie de données, mais il existe d'autres outils disponibles dans l'application pour aider à saisir les données.</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8554538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d6d9d566a855943ac62f932aba80cbd">
            <a:r>
              <a:rPr dirty="0" lang="en-US" noProof="0"/>
              <a:t>Dans cette vidéo, vous allez apprendre à visualiser des informations sur la valeur des données, notamment l'historique et le journal d'audit. Vous allez apprendre à imprimer les formulaires de saisie de données. Et comprendre les informations sur les métadonnées qui s'affichent à l'écran. Vous allez aussi découvrir brièvement les boutons "valider" et " terminer ".</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81829341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5ac67dbbce2a5445a176dda11dacae7">
            <a:r>
              <a:rPr dirty="0" lang="en-US" noProof="0"/>
              <a:t>Voyons en premier lieu comment vous pouvez consulter des informations importantes sur les valeurs des éléments de données dans DHIS2.</a:t>
            </a:r>
          </a:p>
          <a:p>
            <a:endParaRPr dirty="0" lang="en-US" noProof="0"/>
          </a:p>
          <a:p txid="cca4a805d0b07f28273065b708b010b1">
            <a:r>
              <a:rPr dirty="0" lang="en-US" noProof="0"/>
              <a:t>Pour commencer, assurez-vous que vous êtes dans l'application Saisie de données, avec votre unité d'organisation, votre ensemble de données et votre période sélectionnés. Vous pouvez afficher des informations détaillées sur chaque élément de données en double-cliquant sur un champ de valeurs de données. La boîte d'information sur l'élément de données s'affiche alors.</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440308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2489af18f80b75a39c59feeab5ef016">
            <a:r>
              <a:rPr dirty="0" lang="en-US"/>
              <a:t>L'élément le plus visible est l'historique des éléments de données, qui apparaît dans la moitié inférieure de la fenêtre contextuelle.</a:t>
            </a: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19863901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61c3b4749c09e1658dc0751e9835851">
            <a:r>
              <a:rPr dirty="0" lang="en-US" noProof="0"/>
              <a:t>Pour les éléments de données numériques, cela se présente sous la forme d'un tableau qui affiche les valeurs saisies pour cet élément de données au cours des périodes pour lesquelles des données ont été collectées.</a:t>
            </a:r>
          </a:p>
          <a:p>
            <a:endParaRPr dirty="0" lang="en-US" noProof="0"/>
          </a:p>
          <a:p txid="ec93d29bb223362585fb38af5191abd5">
            <a:r>
              <a:rPr dirty="0" lang="en-US" noProof="0"/>
              <a:t>Cela vous aide à voir d'un coup d'œil comment la valeur que vous avez saisie est comparée aux valeurs précédentes pour cet élément de données si la valeur que vous avez saisie semble être une valeur aberrante.</a:t>
            </a:r>
          </a:p>
          <a:p>
            <a:endParaRPr dirty="0" lang="en-US" noProof="0"/>
          </a:p>
          <a:p txid="6d9c2079129f5fc0cab21b93afcfe4b8">
            <a:r>
              <a:rPr dirty="0" lang="en-US" noProof="0"/>
              <a:t>En d'autres termes, si la valeur semble sensiblement plus élevée ou plus basse que les valeurs précédentes, il convient de la vérifier à nouveau pour s'assurer qu'elle est correcte.</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43144532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b039dcc405fa3ee90a9268c19c8f9f3">
            <a:pPr rtl="0">
              <a:spcBef>
                <a:spcPts val="0"/>
              </a:spcBef>
              <a:spcAft>
                <a:spcPts val="0"/>
              </a:spcAft>
            </a:pPr>
            <a:r>
              <a:rPr b="0" dirty="0" lang="en-US">
                <a:effectLst/>
              </a:rPr>
              <a:t>Notez que pour les éléments de données qui ne sont pas numériques, tels que les dates, les oui/non et le texte, le tableau de l'historique des éléments de données n'apparaît pas.</a:t>
            </a:r>
          </a:p>
          <a:p>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58907153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8d8d17c28726e49bc5941c6535007b5">
            <a:r>
              <a:rPr dirty="0" lang="en-US"/>
              <a:t>En haut à droite, vous pouvez voir les deux cellules qui affichent les limites minimales et maximales pour la cellule de la valeur des données.</a:t>
            </a:r>
          </a:p>
          <a:p>
            <a:endParaRPr dirty="0" lang="en-US"/>
          </a:p>
          <a:p txid="af26675bb952e7af818ccee99e132d55">
            <a:r>
              <a:rPr dirty="0" lang="en-US"/>
              <a:t>Ces limites peuvent être définies séparément pour chaque élément de données ou laissées vides. Elles indiquent la fourchette attendue des valeurs à saisir.</a:t>
            </a:r>
          </a:p>
          <a:p>
            <a:endParaRPr dirty="0" lang="en-US"/>
          </a:p>
          <a:p txid="10b51c4f8cd1c30bccf76dac5d4deb82">
            <a:r>
              <a:rPr dirty="0" lang="en-US"/>
              <a:t>La saisie d'une valeur en dehors de cette fourchette entraîne l'envoi d'un message d'avertissement à l'utilisateur, comme vous l'avez vu dans la vidéo précédente.</a:t>
            </a:r>
          </a:p>
          <a:p>
            <a:endParaRPr dirty="0" lang="en-US"/>
          </a:p>
          <a:p txid="947e44437f50fc51f5382f0afeb9f18a">
            <a:r>
              <a:rPr dirty="0" lang="en-US"/>
              <a:t>Juste en dessous des limites min-max, vous pouvez voir un calcul de la valeur moyenne saisie pour cette cellule de valeur de données.</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8385776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b65391f2e6a86212023e3662518d971">
            <a:r>
              <a:rPr dirty="0" lang="en-US" noProof="0"/>
              <a:t>A gauche des limites min-max, il y a un champ de commentaires. Tous les commentaires qui ont été faits sur cet élément de données particulier apparaîtront ici.</a:t>
            </a:r>
          </a:p>
          <a:p>
            <a:endParaRPr dirty="0" lang="en-US" noProof="0"/>
          </a:p>
          <a:p txid="36551e185591910c08c9051fdac7beb7">
            <a:r>
              <a:rPr dirty="0" lang="en-US" noProof="0"/>
              <a:t>Vous pouvez faire un commentaire vous-même en cliquant sur le champ de commentaire et en écrivant un commentaire. Cliquez ensuite sur Enregistrer le commentaire pour l'enregistrer.</a:t>
            </a:r>
          </a:p>
          <a:p>
            <a:endParaRPr dirty="0" lang="en-US" noProof="0"/>
          </a:p>
          <a:p txid="c1140d17d5a7a662862d3e821519fb14">
            <a:r>
              <a:rPr dirty="0" lang="en-US" noProof="0"/>
              <a:t>Le texte devient vert, comme les données, lorsqu'il est enregistré. Pour marquer une valeur comme devant faire l'objet d'un suivi, cliquez sur l'étoile. Cette fonction peut s'avérer utile si vous ou un collègue avez des questions ou devez assurer le suivi d'une valeur aberrante potentielle.</a:t>
            </a:r>
          </a:p>
          <a:p>
            <a:endParaRPr dirty="0" lang="en-US" noProof="0"/>
          </a:p>
          <a:p txid="0aa5a22b84d534aa74210b81924a4516">
            <a:r>
              <a:rPr dirty="0" lang="en-US" noProof="0"/>
              <a:t>Ce point sera abordé plus en détail dans la suite du cours. Il existe également un onglet pour le journal d'audit, qui vous montre l'historique des personnes qui ont modifié l'élément de données.</a:t>
            </a:r>
          </a:p>
          <a:p>
            <a:endParaRPr dirty="0" lang="en-US" noProof="0"/>
          </a:p>
          <a:p txid="279ed2f90ab5fb77c3bba6c78bd7a9ed">
            <a:r>
              <a:rPr dirty="0" lang="en-US" noProof="0"/>
              <a:t>Ici, vous pouvez voir quand les données ont été modifiées, par quel utilisateur, quelle était leur valeur et le type de modification effectuée, telle que la mise à jour ou la suppression.</a:t>
            </a:r>
          </a:p>
          <a:p>
            <a:endParaRPr dirty="0" lang="en-US" noProof="0"/>
          </a:p>
          <a:p txid="decf5e474068272838b4b5518bb26668">
            <a:r>
              <a:rPr dirty="0" lang="en-US" noProof="0"/>
              <a:t>Cela vous permet de savoir qui a saisi les données et quand, au cas où vous auriez besoin de suivre une saisie ou une modification spécifique.</a:t>
            </a:r>
          </a:p>
          <a:p>
            <a:endParaRPr dirty="0" lang="en-US" noProof="0"/>
          </a:p>
          <a:p txid="425998e64b75b489e2f88a4f0c882ae8">
            <a:r>
              <a:rPr dirty="0" lang="en-US" noProof="0"/>
              <a:t>Fermez la boîte d'information sur l'élément de données. Un autre outil utile est la fenêtre contextuelle d'information sur les métadonnées.</a:t>
            </a:r>
          </a:p>
          <a:p>
            <a:endParaRPr dirty="0" lang="en-US" noProof="0"/>
          </a:p>
          <a:p txid="7c47376927c4db272d0b153346de50f9">
            <a:r>
              <a:rPr dirty="0" lang="en-US" noProof="0"/>
              <a:t>Vous pouvez savoir où vous en êtes dans le formulaire grâce aux métadonnées affichées en haut à droite de l'écran. Comme vous pouvez le voir, elles indiquent l'unité organisationnelle, la période de temps, l'élément de données spécifique et la désagrégation dans lesquels nous saisissons les données.</a:t>
            </a:r>
          </a:p>
          <a:p>
            <a:endParaRPr dirty="0" lang="en-US" noProof="0"/>
          </a:p>
          <a:p txid="051a0d26919138cdbd6049450cb9759c">
            <a:r>
              <a:rPr dirty="0" lang="en-US" noProof="0"/>
              <a:t>Cela peut être particulièrement utile lorsque vous saisissez des données dans un formulaire comportant de nombreuses </a:t>
            </a:r>
            <a:r>
              <a:rPr dirty="0" err="1" lang="en-US" noProof="0"/>
              <a:t>désagrégations</a:t>
            </a:r>
            <a:r>
              <a:rPr dirty="0" lang="en-US" noProof="0"/>
              <a:t>, car vous pouvez utiliser ces métadonnées pour voir quel champ est sélectionné afin de vérifier que vous saisissez les données au bon endroit.</a:t>
            </a:r>
          </a:p>
          <a:p>
            <a:endParaRPr dirty="0" lang="en-US" noProof="0"/>
          </a:p>
          <a:p txid="fbf27eb8e7d3e66c4746f7bd3614cb67">
            <a:r>
              <a:rPr dirty="0" lang="en-US" noProof="0"/>
              <a:t>En haut du formulaire de saisie des données, vous pouvez imprimer une copie du formulaire avec les valeurs de données qui ont été saisies pour cette période, ou imprimer une copie vierge du formulaire.</a:t>
            </a:r>
          </a:p>
          <a:p>
            <a:endParaRPr dirty="0" lang="en-US" noProof="0"/>
          </a:p>
          <a:p txid="c26ccf50c8c3ffe19b063805776a76a7">
            <a:r>
              <a:rPr dirty="0" lang="en-US" noProof="0"/>
              <a:t>Ces deux options vous permettent d'imprimer une copie physique ou d'enregistrer une copie au format PDF. Lorsque vous avez fini de saisir les données, défilez jusqu'au bas du formulaire de saisie des données, vous verrez une boîte verte avec trois boutons : Complet, Incomplet et Exécuter la validation. La validation des données est utilisée pour vérifier la qualité des données dans des conditions prédéfinies.</a:t>
            </a:r>
          </a:p>
          <a:p>
            <a:endParaRPr dirty="0" lang="en-US" noProof="0"/>
          </a:p>
          <a:p txid="d87b4c34fd3da61734b8d08e1d81101d">
            <a:r>
              <a:rPr dirty="0" lang="en-US" noProof="0"/>
              <a:t>Si vos données ne remplissent pas ces conditions, le système vous signalera une erreur. Pour valider vos données, il vous suffit de cliquer sur le bouton Lancer la validation.</a:t>
            </a:r>
          </a:p>
          <a:p>
            <a:endParaRPr dirty="0" lang="en-US" noProof="0"/>
          </a:p>
          <a:p txid="3c360da4987c89b782a9086adf7c6feb">
            <a:r>
              <a:rPr dirty="0" lang="en-US" noProof="0"/>
              <a:t>Vous découvrirez les règles de validation et la manière dont elles contribuent à la qualité des données plus en détail dans la suite de ce cours. Si l'ensemble des données contient des champs obligatoires pour lesquels vous n'avez pas saisi de données, ces champs deviendront rouges dans le formulaire.</a:t>
            </a:r>
          </a:p>
          <a:p>
            <a:endParaRPr dirty="0" lang="en-US" noProof="0"/>
          </a:p>
          <a:p txid="b40dd9c63ef2c3f0f956f3925e50d417">
            <a:r>
              <a:rPr dirty="0" lang="en-US" noProof="0"/>
              <a:t>Vous devez remplir tous les champs obligatoires avant de continuer. Une fois que vous avez validé les données et rempli les champs obligatoires, cliquez sur le bouton " Terminer " en bas de l'écran pour finaliser le formulaire de saisie des données.</a:t>
            </a:r>
          </a:p>
          <a:p>
            <a:endParaRPr dirty="0" lang="en-US" noProof="0"/>
          </a:p>
          <a:p txid="e4a3e73b2f2620e482c0ab35aec71906">
            <a:r>
              <a:rPr dirty="0" lang="en-US" noProof="0"/>
              <a:t>Une fenêtre contextuelle s'affiche pour vous demander de confirmer que vous êtes certain que l'ensemble des données est terminé. Une fois que le formulaire a été marqué comme étant terminé, un message apparaît en haut de l'écran, confirmant qu'il est terminé avec succès.</a:t>
            </a:r>
          </a:p>
          <a:p>
            <a:endParaRPr dirty="0" lang="en-US" noProof="0"/>
          </a:p>
          <a:p txid="00e5de29bd5c311e7931d5b49556ae49">
            <a:r>
              <a:rPr dirty="0" lang="en-US" noProof="0"/>
              <a:t>Marquer un ensemble de données comme " terminé " est une étape importante, car cela affecte les résumés des taux de déclaration des ensembles de données et les mesures de ponctualité, que vous allez découvrir plus en détail dans la suite de ce cours.</a:t>
            </a:r>
          </a:p>
          <a:p>
            <a:endParaRPr dirty="0" lang="en-US" noProof="0"/>
          </a:p>
          <a:p txid="75275c32e51c5ec54d1b1a5f83aa15d7">
            <a:r>
              <a:rPr dirty="0" lang="en-US" noProof="0"/>
              <a:t>Lorsque vous consultez un ensemble de données qui a déjà été marqué comme " terminé ", vous verrez que le bouton " Non terminé " au bas du formulaire est maintenant actif.</a:t>
            </a:r>
          </a:p>
          <a:p>
            <a:endParaRPr dirty="0" lang="en-US" noProof="0"/>
          </a:p>
          <a:p txid="1dbff88ffca82a7ea160c3173836d0cb">
            <a:r>
              <a:rPr dirty="0" lang="en-US" noProof="0"/>
              <a:t>Ce bouton vous permet d'annuler l'état d'achèvement, ce qui signifie qu'il ne sera plus compté comme terminé pour les calculs du taux de déclaration jusqu'à ce qu'il soit à nouveau marqué comme terminé pour cette période.</a:t>
            </a:r>
          </a:p>
          <a:p>
            <a:endParaRPr dirty="0" lang="en-US" noProof="0"/>
          </a:p>
          <a:p txid="bb9445863efb984cc0d965007bfcd9b8">
            <a:r>
              <a:rPr dirty="0" lang="en-US" noProof="0"/>
              <a:t>Cette fonction peut être utilisée pour indiquer par exemple que certaines parties de l'ensemble de données doivent être révisées. Il convient de noter que les données de l'ensemble de données peuvent toujours être modifiées, qu'elles soient marquées "terminées" ou " non terminées".</a:t>
            </a:r>
            <a:br>
              <a:rPr dirty="0" lang="en-US" noProof="0"/>
            </a:br>
            <a:endParaRPr b="0" dirty="0" lang="en-US" noProof="0">
              <a:effectLst/>
            </a:endParaRPr>
          </a:p>
          <a:p>
            <a:br>
              <a:rPr dirty="0" lang="en-US" noProof="0"/>
            </a:br>
            <a:endParaRPr dirty="0" lang="en-US" noProof="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667497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401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2.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6.xml" Type="http://schemas.openxmlformats.org/officeDocument/2006/relationships/slideLayout"/><Relationship Id="rId1" Target="../tags/tag12.xml" Type="http://schemas.openxmlformats.org/officeDocument/2006/relationships/tags"/></Relationships>
</file>

<file path=ppt/slides/_rels/slide2.xml.rels><?xml version="1.0" encoding="utf-8"?>
<Relationships xmlns="http://schemas.openxmlformats.org/package/2006/relationships"><Relationship Id="rId8" Target="../media/image25.sv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10" Target="../media/image27.svg" Type="http://schemas.openxmlformats.org/officeDocument/2006/relationships/image"/><Relationship Id="rId4" Target="../media/image21.png" Type="http://schemas.openxmlformats.org/officeDocument/2006/relationships/image"/><Relationship Id="rId9" Target="../media/image26.pn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 Id="rId4" Target="../media/image28.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3.xml" Type="http://schemas.openxmlformats.org/officeDocument/2006/relationships/slideLayout"/><Relationship Id="rId1" Target="../tags/tag7.xml" Type="http://schemas.openxmlformats.org/officeDocument/2006/relationships/tags"/><Relationship Id="rId6" Target="../media/image31.svg" Type="http://schemas.openxmlformats.org/officeDocument/2006/relationships/image"/><Relationship Id="rId5" Target="../media/image30.png" Type="http://schemas.openxmlformats.org/officeDocument/2006/relationships/image"/><Relationship Id="rId4" Target="../media/image29.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3.xml" Type="http://schemas.openxmlformats.org/officeDocument/2006/relationships/slideLayout"/><Relationship Id="rId1" Target="../tags/tag8.xml" Type="http://schemas.openxmlformats.org/officeDocument/2006/relationships/tags"/><Relationship Id="rId4" Target="../media/image2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3.xml" Type="http://schemas.openxmlformats.org/officeDocument/2006/relationships/slideLayout"/><Relationship Id="rId1" Target="../tags/tag9.xml" Type="http://schemas.openxmlformats.org/officeDocument/2006/relationships/tags"/><Relationship Id="rId4" Target="../media/image2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3.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a2f0be84af5a143804fc7a3d9c76a9e">
            <a:r>
              <a:rPr dirty="0" lang="en-US"/>
              <a:t>Application de saisie de données : Validation des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dirty="0" lang="en-US"/>
              <a:t>Résumé</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030184" y="1238219"/>
            <a:ext cx="9047117" cy="830997"/>
          </a:xfrm>
          <a:prstGeom prst="rect">
            <a:avLst/>
          </a:prstGeom>
          <a:noFill/>
        </p:spPr>
        <p:txBody>
          <a:bodyPr rtlCol="0" wrap="square">
            <a:spAutoFit/>
          </a:bodyPr>
          <a:lstStyle/>
          <a:p txid="5221c9edb6066b27d3808ea070b1d20d">
            <a:pPr algn="l">
              <a:buClr>
                <a:srgbClr val="008CCF"/>
              </a:buClr>
            </a:pPr>
            <a:r>
              <a:rPr dirty="0" lang="en-US" sz="2400"/>
              <a:t>Fonctionnalités supplémentaires dans l'application Saisie de données pour faciliter la saisie des données :</a:t>
            </a:r>
          </a:p>
        </p:txBody>
      </p:sp>
      <p:sp>
        <p:nvSpPr>
          <p:cNvPr id="25" name="TextBox 24">
            <a:extLst>
              <a:ext uri="{FF2B5EF4-FFF2-40B4-BE49-F238E27FC236}">
                <a16:creationId xmlns:a16="http://schemas.microsoft.com/office/drawing/2014/main" id="{ED9BDDBB-1C79-4098-9DA4-E53E7E352ABD}"/>
              </a:ext>
            </a:extLst>
          </p:cNvPr>
          <p:cNvSpPr txBox="1"/>
          <p:nvPr/>
        </p:nvSpPr>
        <p:spPr>
          <a:xfrm>
            <a:off x="2030184" y="1841905"/>
            <a:ext cx="4065815" cy="2308324"/>
          </a:xfrm>
          <a:prstGeom prst="rect">
            <a:avLst/>
          </a:prstGeom>
          <a:noFill/>
        </p:spPr>
        <p:txBody>
          <a:bodyPr rtlCol="0" wrap="square">
            <a:spAutoFit/>
          </a:bodyPr>
          <a:lstStyle/>
          <a:p txid="c788f0255062179829786c17a5da3e91">
            <a:pPr algn="l" indent="-342900" marL="342900">
              <a:buClr>
                <a:srgbClr val="008CCF"/>
              </a:buClr>
              <a:buFont charset="0" panose="020B0604020202020204" pitchFamily="34" typeface="Arial"/>
              <a:buChar char="•"/>
            </a:pPr>
            <a:r>
              <a:rPr dirty="0" lang="en-US" sz="2400"/>
              <a:t>Historique des éléments de données</a:t>
            </a:r>
          </a:p>
          <a:p txid="39a416959017904eef84c17f5edb0fa0">
            <a:pPr indent="-342900" lvl="1" marL="800100">
              <a:buClr>
                <a:srgbClr val="008CCF"/>
              </a:buClr>
              <a:buFont charset="0" panose="020B0604020202020204" pitchFamily="34" typeface="Arial"/>
              <a:buChar char="•"/>
            </a:pPr>
            <a:r>
              <a:rPr dirty="0" lang="en-US" sz="2400"/>
              <a:t>Comparer la valeur actuelle avec les valeurs précédentes</a:t>
            </a:r>
          </a:p>
          <a:p txid="3f08ed33a1d2a1265ad56cbadf9c49ec">
            <a:pPr indent="-342900" lvl="1" marL="800100">
              <a:buClr>
                <a:srgbClr val="008CCF"/>
              </a:buClr>
              <a:buFont charset="0" panose="020B0604020202020204" pitchFamily="34" typeface="Arial"/>
              <a:buChar char="•"/>
            </a:pPr>
            <a:r>
              <a:rPr dirty="0" lang="en-US" sz="2400"/>
              <a:t>Limites min-max </a:t>
            </a:r>
          </a:p>
          <a:p txid="5334cd8c6f86153ca82fc43417df986b">
            <a:pPr indent="-342900" lvl="1" marL="800100">
              <a:buClr>
                <a:srgbClr val="008CCF"/>
              </a:buClr>
              <a:buFont charset="0" panose="020B0604020202020204" pitchFamily="34" typeface="Arial"/>
              <a:buChar char="•"/>
            </a:pPr>
            <a:r>
              <a:rPr dirty="0" lang="en-US" sz="2400"/>
              <a:t>Journal d'audit</a:t>
            </a:r>
          </a:p>
        </p:txBody>
      </p:sp>
      <p:sp>
        <p:nvSpPr>
          <p:cNvPr id="48" name="TextBox 47">
            <a:extLst>
              <a:ext uri="{FF2B5EF4-FFF2-40B4-BE49-F238E27FC236}">
                <a16:creationId xmlns:a16="http://schemas.microsoft.com/office/drawing/2014/main" id="{714D9789-7F60-4D48-ABF8-81BCA8CADA74}"/>
              </a:ext>
            </a:extLst>
          </p:cNvPr>
          <p:cNvSpPr txBox="1"/>
          <p:nvPr/>
        </p:nvSpPr>
        <p:spPr>
          <a:xfrm>
            <a:off x="2030184" y="4206176"/>
            <a:ext cx="4033158" cy="830997"/>
          </a:xfrm>
          <a:prstGeom prst="rect">
            <a:avLst/>
          </a:prstGeom>
          <a:noFill/>
        </p:spPr>
        <p:txBody>
          <a:bodyPr rtlCol="0" wrap="square">
            <a:spAutoFit/>
          </a:bodyPr>
          <a:lstStyle/>
          <a:p txid="65f75cc92e3440839383d5496619c7e4">
            <a:pPr algn="l" indent="-342900" marL="342900">
              <a:buClr>
                <a:srgbClr val="008CCF"/>
              </a:buClr>
              <a:buFont charset="0" panose="020B0604020202020204" pitchFamily="34" typeface="Arial"/>
              <a:buChar char="•"/>
            </a:pPr>
            <a:r>
              <a:rPr dirty="0" lang="en-US" sz="2400"/>
              <a:t>Fenêtre contextuelle d'information sur les métadonnées</a:t>
            </a:r>
          </a:p>
        </p:txBody>
      </p:sp>
      <p:sp>
        <p:nvSpPr>
          <p:cNvPr id="49" name="TextBox 48">
            <a:extLst>
              <a:ext uri="{FF2B5EF4-FFF2-40B4-BE49-F238E27FC236}">
                <a16:creationId xmlns:a16="http://schemas.microsoft.com/office/drawing/2014/main" id="{72125C52-0C8D-4B61-B5DA-30C97CF2F47D}"/>
              </a:ext>
            </a:extLst>
          </p:cNvPr>
          <p:cNvSpPr txBox="1"/>
          <p:nvPr/>
        </p:nvSpPr>
        <p:spPr>
          <a:xfrm>
            <a:off x="2030184" y="5093119"/>
            <a:ext cx="4033158" cy="461665"/>
          </a:xfrm>
          <a:prstGeom prst="rect">
            <a:avLst/>
          </a:prstGeom>
          <a:noFill/>
        </p:spPr>
        <p:txBody>
          <a:bodyPr rtlCol="0" wrap="square">
            <a:spAutoFit/>
          </a:bodyPr>
          <a:lstStyle/>
          <a:p txid="41963f13ceb95c9478b03f2e991ebed2">
            <a:pPr algn="l" indent="-342900" marL="342900">
              <a:buClr>
                <a:srgbClr val="008CCF"/>
              </a:buClr>
              <a:buFont charset="0" panose="020B0604020202020204" pitchFamily="34" typeface="Arial"/>
              <a:buChar char="•"/>
            </a:pPr>
            <a:r>
              <a:rPr dirty="0" lang="en-US" sz="2400"/>
              <a:t>Imprimer un formulaire</a:t>
            </a:r>
          </a:p>
        </p:txBody>
      </p:sp>
      <p:sp>
        <p:nvSpPr>
          <p:cNvPr id="50" name="TextBox 49">
            <a:extLst>
              <a:ext uri="{FF2B5EF4-FFF2-40B4-BE49-F238E27FC236}">
                <a16:creationId xmlns:a16="http://schemas.microsoft.com/office/drawing/2014/main" id="{A344CFE3-D186-422C-82AA-4F023186D678}"/>
              </a:ext>
            </a:extLst>
          </p:cNvPr>
          <p:cNvSpPr txBox="1"/>
          <p:nvPr/>
        </p:nvSpPr>
        <p:spPr>
          <a:xfrm>
            <a:off x="6096001" y="1841905"/>
            <a:ext cx="4648199" cy="1200329"/>
          </a:xfrm>
          <a:prstGeom prst="rect">
            <a:avLst/>
          </a:prstGeom>
          <a:noFill/>
        </p:spPr>
        <p:txBody>
          <a:bodyPr rtlCol="0" wrap="square">
            <a:spAutoFit/>
          </a:bodyPr>
          <a:lstStyle/>
          <a:p txid="8c857d31cb3dae6564f2ee7b0cb52245">
            <a:pPr algn="l" indent="-342900" marL="342900">
              <a:buClr>
                <a:srgbClr val="008CCF"/>
              </a:buClr>
              <a:buFont charset="0" panose="020B0604020202020204" pitchFamily="34" typeface="Arial"/>
              <a:buChar char="•"/>
            </a:pPr>
            <a:r>
              <a:rPr dirty="0" lang="en-US" sz="2400"/>
              <a:t>Lancer l'analyse des règles de validation</a:t>
            </a:r>
          </a:p>
          <a:p txid="1446d6c1b8ba9284acceb31085214fa2">
            <a:pPr indent="-342900" lvl="1" marL="800100">
              <a:buClr>
                <a:srgbClr val="008CCF"/>
              </a:buClr>
              <a:buFont charset="0" panose="020B0604020202020204" pitchFamily="34" typeface="Arial"/>
              <a:buChar char="•"/>
            </a:pPr>
            <a:r>
              <a:rPr dirty="0" lang="en-US" sz="2400"/>
              <a:t>Vérifier les données par rapport à des conditions prédéfinies</a:t>
            </a:r>
          </a:p>
        </p:txBody>
      </p:sp>
      <p:sp>
        <p:nvSpPr>
          <p:cNvPr id="51" name="TextBox 50">
            <a:extLst>
              <a:ext uri="{FF2B5EF4-FFF2-40B4-BE49-F238E27FC236}">
                <a16:creationId xmlns:a16="http://schemas.microsoft.com/office/drawing/2014/main" id="{07182518-0E0A-482D-8B82-DA6CF755322F}"/>
              </a:ext>
            </a:extLst>
          </p:cNvPr>
          <p:cNvSpPr txBox="1"/>
          <p:nvPr/>
        </p:nvSpPr>
        <p:spPr>
          <a:xfrm>
            <a:off x="6096001" y="3097347"/>
            <a:ext cx="4524102" cy="830997"/>
          </a:xfrm>
          <a:prstGeom prst="rect">
            <a:avLst/>
          </a:prstGeom>
          <a:noFill/>
        </p:spPr>
        <p:txBody>
          <a:bodyPr rtlCol="0" wrap="square">
            <a:spAutoFit/>
          </a:bodyPr>
          <a:lstStyle/>
          <a:p txid="9c5631220e741c526b2484e1fd124da6">
            <a:pPr algn="l" indent="-342900" marL="342900">
              <a:buClr>
                <a:srgbClr val="008CCF"/>
              </a:buClr>
              <a:buFont charset="0" panose="020B0604020202020204" pitchFamily="34" typeface="Arial"/>
              <a:buChar char="•"/>
            </a:pPr>
            <a:r>
              <a:rPr dirty="0" lang="en-US" sz="2400"/>
              <a:t>Marquer un ensemble de données comme étant " terminé " ou " non terminé "</a:t>
            </a:r>
          </a:p>
        </p:txBody>
      </p:sp>
      <p:sp>
        <p:nvSpPr>
          <p:cNvPr id="52" name="TextBox 51">
            <a:extLst>
              <a:ext uri="{FF2B5EF4-FFF2-40B4-BE49-F238E27FC236}">
                <a16:creationId xmlns:a16="http://schemas.microsoft.com/office/drawing/2014/main" id="{2EC0A1F7-3A9D-4001-A056-24CF2E7AA9C8}"/>
              </a:ext>
            </a:extLst>
          </p:cNvPr>
          <p:cNvSpPr txBox="1"/>
          <p:nvPr/>
        </p:nvSpPr>
        <p:spPr>
          <a:xfrm>
            <a:off x="6096001" y="3983458"/>
            <a:ext cx="4269378" cy="830997"/>
          </a:xfrm>
          <a:prstGeom prst="rect">
            <a:avLst/>
          </a:prstGeom>
          <a:noFill/>
        </p:spPr>
        <p:txBody>
          <a:bodyPr rtlCol="0" wrap="square">
            <a:spAutoFit/>
          </a:bodyPr>
          <a:lstStyle/>
          <a:p txid="ae44f5f6492c413b241f0eaaa97a9089">
            <a:pPr algn="l" indent="-342900" marL="342900">
              <a:buClr>
                <a:srgbClr val="008CCF"/>
              </a:buClr>
              <a:buFont charset="0" panose="020B0604020202020204" pitchFamily="34" typeface="Arial"/>
              <a:buChar char="•"/>
            </a:pPr>
            <a:r>
              <a:rPr dirty="0" lang="en-US" sz="2400"/>
              <a:t>Modifier les données après la saisie</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59922" p14:dur="1250" spd="slow"/>
    </mc:Choice>
    <mc:Fallback xmlns="">
      <p:transition advTm="599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500" id="7"/>
                                        <p:tgtEl>
                                          <p:spTgt spid="2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8"/>
                                        </p:tgtEl>
                                        <p:attrNameLst>
                                          <p:attrName>style.visibility</p:attrName>
                                        </p:attrNameLst>
                                      </p:cBhvr>
                                      <p:to>
                                        <p:strVal val="visible"/>
                                      </p:to>
                                    </p:set>
                                    <p:animEffect filter="fade" transition="in">
                                      <p:cBhvr>
                                        <p:cTn dur="500" id="32"/>
                                        <p:tgtEl>
                                          <p:spTgt spid="4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9"/>
                                        </p:tgtEl>
                                        <p:attrNameLst>
                                          <p:attrName>style.visibility</p:attrName>
                                        </p:attrNameLst>
                                      </p:cBhvr>
                                      <p:to>
                                        <p:strVal val="visible"/>
                                      </p:to>
                                    </p:set>
                                    <p:animEffect filter="fade" transition="in">
                                      <p:cBhvr>
                                        <p:cTn dur="500" id="37"/>
                                        <p:tgtEl>
                                          <p:spTgt spid="49"/>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50">
                                            <p:txEl>
                                              <p:pRg end="0" st="0"/>
                                            </p:txEl>
                                          </p:spTgt>
                                        </p:tgtEl>
                                        <p:attrNameLst>
                                          <p:attrName>style.visibility</p:attrName>
                                        </p:attrNameLst>
                                      </p:cBhvr>
                                      <p:to>
                                        <p:strVal val="visible"/>
                                      </p:to>
                                    </p:set>
                                    <p:animEffect filter="fade" transition="in">
                                      <p:cBhvr>
                                        <p:cTn dur="500" id="42"/>
                                        <p:tgtEl>
                                          <p:spTgt spid="50">
                                            <p:txEl>
                                              <p:pRg end="0" st="0"/>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50">
                                            <p:txEl>
                                              <p:pRg end="1" st="1"/>
                                            </p:txEl>
                                          </p:spTgt>
                                        </p:tgtEl>
                                        <p:attrNameLst>
                                          <p:attrName>style.visibility</p:attrName>
                                        </p:attrNameLst>
                                      </p:cBhvr>
                                      <p:to>
                                        <p:strVal val="visible"/>
                                      </p:to>
                                    </p:set>
                                    <p:animEffect filter="fade" transition="in">
                                      <p:cBhvr>
                                        <p:cTn dur="500" id="47"/>
                                        <p:tgtEl>
                                          <p:spTgt spid="50">
                                            <p:txEl>
                                              <p:pRg end="1" st="1"/>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51"/>
                                        </p:tgtEl>
                                        <p:attrNameLst>
                                          <p:attrName>style.visibility</p:attrName>
                                        </p:attrNameLst>
                                      </p:cBhvr>
                                      <p:to>
                                        <p:strVal val="visible"/>
                                      </p:to>
                                    </p:set>
                                    <p:animEffect filter="fade" transition="in">
                                      <p:cBhvr>
                                        <p:cTn dur="500" id="52"/>
                                        <p:tgtEl>
                                          <p:spTgt spid="51"/>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52"/>
                                        </p:tgtEl>
                                        <p:attrNameLst>
                                          <p:attrName>style.visibility</p:attrName>
                                        </p:attrNameLst>
                                      </p:cBhvr>
                                      <p:to>
                                        <p:strVal val="visible"/>
                                      </p:to>
                                    </p:set>
                                    <p:animEffect filter="fade" transition="in">
                                      <p:cBhvr>
                                        <p:cTn dur="500" id="5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5" uiExpand="1"/>
      <p:bldP grpId="0" spid="48"/>
      <p:bldP grpId="0" spid="49"/>
      <p:bldP build="p" grpId="0" spid="50" uiExpand="1"/>
      <p:bldP grpId="0" spid="51"/>
      <p:bldP grpId="0" spid="5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098" p14:dur="1298" spd="slow">
        <p:fade/>
      </p:transition>
    </mc:Choice>
    <mc:Fallback xmlns="">
      <p:transition advClick="0" advTm="14098"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Icon  Description automatically generated" id="3" name="Picture 2">
            <a:extLst>
              <a:ext uri="{FF2B5EF4-FFF2-40B4-BE49-F238E27FC236}">
                <a16:creationId xmlns:a16="http://schemas.microsoft.com/office/drawing/2014/main" id="{FB234FD9-8A8D-495C-9DBF-17646C8B1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9939" y="1104991"/>
            <a:ext cx="2029062" cy="2029062"/>
          </a:xfrm>
          <a:prstGeom prst="rect">
            <a:avLst/>
          </a:prstGeom>
        </p:spPr>
      </p:pic>
      <p:grpSp>
        <p:nvGrpSpPr>
          <p:cNvPr id="4" name="Group 3">
            <a:extLst>
              <a:ext uri="{FF2B5EF4-FFF2-40B4-BE49-F238E27FC236}">
                <a16:creationId xmlns:a16="http://schemas.microsoft.com/office/drawing/2014/main" id="{F911D096-577C-457C-B64A-CD4FDDD1C93E}"/>
              </a:ext>
            </a:extLst>
          </p:cNvPr>
          <p:cNvGrpSpPr/>
          <p:nvPr/>
        </p:nvGrpSpPr>
        <p:grpSpPr>
          <a:xfrm>
            <a:off x="2561667" y="2308508"/>
            <a:ext cx="3089897" cy="1808018"/>
            <a:chOff x="4761631" y="2158192"/>
            <a:chExt cx="5620930" cy="3289024"/>
          </a:xfrm>
        </p:grpSpPr>
        <p:sp>
          <p:nvSpPr>
            <p:cNvPr id="5" name="Graphic 9">
              <a:extLst>
                <a:ext uri="{FF2B5EF4-FFF2-40B4-BE49-F238E27FC236}">
                  <a16:creationId xmlns:a16="http://schemas.microsoft.com/office/drawing/2014/main" id="{66B4A73B-0188-4102-AD05-6846117E72BE}"/>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6" name="Graphic 9">
              <a:extLst>
                <a:ext uri="{FF2B5EF4-FFF2-40B4-BE49-F238E27FC236}">
                  <a16:creationId xmlns:a16="http://schemas.microsoft.com/office/drawing/2014/main" id="{F96D9B10-3123-4A7E-9ED3-5AB06D7688E8}"/>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71CE2896-7A6A-4C62-9F73-80349E363F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50FFCF52-2AE5-45D5-910D-42DE4A86FA03}"/>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6674DAB0-8064-432F-8055-56D7AA462594}"/>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0" name="Graphic 9">
              <a:extLst>
                <a:ext uri="{FF2B5EF4-FFF2-40B4-BE49-F238E27FC236}">
                  <a16:creationId xmlns:a16="http://schemas.microsoft.com/office/drawing/2014/main" id="{7FA616E5-0F66-48D8-ABCF-C498E70D84BB}"/>
                </a:ext>
              </a:extLst>
            </p:cNvPr>
            <p:cNvGrpSpPr/>
            <p:nvPr/>
          </p:nvGrpSpPr>
          <p:grpSpPr>
            <a:xfrm>
              <a:off x="4761631" y="2859591"/>
              <a:ext cx="1372353" cy="1629899"/>
              <a:chOff x="4761631" y="2859591"/>
              <a:chExt cx="1372353" cy="1629899"/>
            </a:xfrm>
          </p:grpSpPr>
          <p:sp>
            <p:nvSpPr>
              <p:cNvPr id="11" name="Freeform: Shape 10">
                <a:extLst>
                  <a:ext uri="{FF2B5EF4-FFF2-40B4-BE49-F238E27FC236}">
                    <a16:creationId xmlns:a16="http://schemas.microsoft.com/office/drawing/2014/main" id="{D725DB48-C445-442D-9FF5-BFBC419772B7}"/>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2" name="Freeform: Shape 11">
                <a:extLst>
                  <a:ext uri="{FF2B5EF4-FFF2-40B4-BE49-F238E27FC236}">
                    <a16:creationId xmlns:a16="http://schemas.microsoft.com/office/drawing/2014/main" id="{D06CC6E7-624D-4EA0-85A4-29C5DF7A0D65}"/>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47D6292C-7488-48C9-9ED6-48651EE0D778}"/>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6F027114-505E-43D7-8755-2417C4BBAE12}"/>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42AD515B-06FB-4A6A-9C2F-AC9EC161F961}"/>
              </a:ext>
            </a:extLst>
          </p:cNvPr>
          <p:cNvSpPr/>
          <p:nvPr/>
        </p:nvSpPr>
        <p:spPr>
          <a:xfrm>
            <a:off x="2876001"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a:r>
              <a:rPr lang="en-US" sz="2200"/>
              <a:t>Application Saisie de données</a:t>
            </a:r>
          </a:p>
        </p:txBody>
      </p:sp>
      <p:sp>
        <p:nvSpPr>
          <p:cNvPr id="21" name="Freeform: Shape 20">
            <a:extLst>
              <a:ext uri="{FF2B5EF4-FFF2-40B4-BE49-F238E27FC236}">
                <a16:creationId xmlns:a16="http://schemas.microsoft.com/office/drawing/2014/main" id="{1F5B16A8-58D2-4CE0-BCB7-9443BD32C381}"/>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86B6C7F0-D70F-4E95-A94E-F29CA57A7AFF}"/>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D90BC18C-0563-4822-9F64-C5A15D06E1AB}"/>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id="29" name="Graphic 28">
            <a:extLst>
              <a:ext uri="{FF2B5EF4-FFF2-40B4-BE49-F238E27FC236}">
                <a16:creationId xmlns:a16="http://schemas.microsoft.com/office/drawing/2014/main" id="{E9F98B51-12BB-4CE1-B66E-B96A792FE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838" y="2819084"/>
            <a:ext cx="1103725" cy="1107126"/>
          </a:xfrm>
          <a:prstGeom prst="rect">
            <a:avLst/>
          </a:prstGeom>
        </p:spPr>
      </p:pic>
      <p:grpSp>
        <p:nvGrpSpPr>
          <p:cNvPr id="30" name="Group 29">
            <a:extLst>
              <a:ext uri="{FF2B5EF4-FFF2-40B4-BE49-F238E27FC236}">
                <a16:creationId xmlns:a16="http://schemas.microsoft.com/office/drawing/2014/main" id="{C3072558-0196-483E-870A-CF0796511EAE}"/>
              </a:ext>
            </a:extLst>
          </p:cNvPr>
          <p:cNvGrpSpPr/>
          <p:nvPr/>
        </p:nvGrpSpPr>
        <p:grpSpPr>
          <a:xfrm>
            <a:off x="7600117" y="1750389"/>
            <a:ext cx="1347522" cy="1381316"/>
            <a:chOff x="3806369" y="3149572"/>
            <a:chExt cx="1883184" cy="1930411"/>
          </a:xfrm>
        </p:grpSpPr>
        <p:sp>
          <p:nvSpPr>
            <p:cNvPr id="31" name="Freeform: Shape 30">
              <a:extLst>
                <a:ext uri="{FF2B5EF4-FFF2-40B4-BE49-F238E27FC236}">
                  <a16:creationId xmlns:a16="http://schemas.microsoft.com/office/drawing/2014/main" id="{10FE9C93-D5E1-4B63-BB11-0F6F83775A82}"/>
                </a:ext>
              </a:extLst>
            </p:cNvPr>
            <p:cNvSpPr/>
            <p:nvPr/>
          </p:nvSpPr>
          <p:spPr>
            <a:xfrm>
              <a:off x="4097382" y="3149572"/>
              <a:ext cx="1301246" cy="660781"/>
            </a:xfrm>
            <a:custGeom>
              <a:avLst/>
              <a:gdLst>
                <a:gd fmla="*/ 1300687 w 1301246" name="connsiteX0"/>
                <a:gd fmla="*/ 660232 h 660781" name="connsiteY0"/>
                <a:gd fmla="*/ 1300687 w 1301246" name="connsiteX1"/>
                <a:gd fmla="*/ 370736 h 660781" name="connsiteY1"/>
                <a:gd fmla="*/ 929467 w 1301246" name="connsiteX2"/>
                <a:gd fmla="*/ -549 h 660781" name="connsiteY2"/>
                <a:gd fmla="*/ -560 w 1301246" name="connsiteX3"/>
                <a:gd fmla="*/ -549 h 660781" name="connsiteY3"/>
                <a:gd fmla="*/ -560 w 1301246" name="connsiteX4"/>
                <a:gd fmla="*/ 660232 h 6607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60781" w="1301246">
                  <a:moveTo>
                    <a:pt x="1300687" y="660232"/>
                  </a:moveTo>
                  <a:lnTo>
                    <a:pt x="1300687" y="370736"/>
                  </a:lnTo>
                  <a:lnTo>
                    <a:pt x="929467" y="-549"/>
                  </a:lnTo>
                  <a:lnTo>
                    <a:pt x="-560" y="-549"/>
                  </a:lnTo>
                  <a:lnTo>
                    <a:pt x="-560" y="660232"/>
                  </a:lnTo>
                </a:path>
              </a:pathLst>
            </a:custGeom>
            <a:noFill/>
            <a:ln cap="rnd" w="52674">
              <a:solidFill>
                <a:srgbClr val="0F1923"/>
              </a:solidFill>
              <a:prstDash val="solid"/>
              <a:round/>
            </a:ln>
          </p:spPr>
          <p:txBody>
            <a:bodyPr anchor="ctr" rtlCol="0"/>
            <a:lstStyle/>
            <a:p>
              <a:endParaRPr lang="en-US"/>
            </a:p>
          </p:txBody>
        </p:sp>
        <p:sp>
          <p:nvSpPr>
            <p:cNvPr id="32" name="Freeform: Shape 31">
              <a:extLst>
                <a:ext uri="{FF2B5EF4-FFF2-40B4-BE49-F238E27FC236}">
                  <a16:creationId xmlns:a16="http://schemas.microsoft.com/office/drawing/2014/main" id="{2621A730-7C8C-40F3-8207-2137B996A284}"/>
                </a:ext>
              </a:extLst>
            </p:cNvPr>
            <p:cNvSpPr/>
            <p:nvPr/>
          </p:nvSpPr>
          <p:spPr>
            <a:xfrm>
              <a:off x="5027409" y="3149594"/>
              <a:ext cx="371241" cy="371263"/>
            </a:xfrm>
            <a:custGeom>
              <a:avLst/>
              <a:gdLst>
                <a:gd fmla="*/ 371241 w 371241" name="connsiteX0"/>
                <a:gd fmla="*/ 371263 h 371263" name="connsiteY0"/>
                <a:gd fmla="*/ 0 w 371241" name="connsiteX1"/>
                <a:gd fmla="*/ 371263 h 371263" name="connsiteY1"/>
                <a:gd fmla="*/ 0 w 371241" name="connsiteX2"/>
                <a:gd fmla="*/ 0 h 371263" name="connsiteY2"/>
              </a:gdLst>
              <a:ahLst/>
              <a:cxnLst>
                <a:cxn ang="0">
                  <a:pos x="connsiteX0" y="connsiteY0"/>
                </a:cxn>
                <a:cxn ang="0">
                  <a:pos x="connsiteX1" y="connsiteY1"/>
                </a:cxn>
                <a:cxn ang="0">
                  <a:pos x="connsiteX2" y="connsiteY2"/>
                </a:cxn>
              </a:cxnLst>
              <a:rect b="b" l="l" r="r" t="t"/>
              <a:pathLst>
                <a:path h="371263" w="371241">
                  <a:moveTo>
                    <a:pt x="371241" y="371263"/>
                  </a:moveTo>
                  <a:lnTo>
                    <a:pt x="0" y="371263"/>
                  </a:lnTo>
                  <a:lnTo>
                    <a:pt x="0" y="0"/>
                  </a:lnTo>
                </a:path>
              </a:pathLst>
            </a:custGeom>
            <a:noFill/>
            <a:ln cap="rnd" w="52674">
              <a:solidFill>
                <a:srgbClr val="0F1923"/>
              </a:solidFill>
              <a:prstDash val="solid"/>
              <a:round/>
            </a:ln>
          </p:spPr>
          <p:txBody>
            <a:bodyPr anchor="ctr" rtlCol="0"/>
            <a:lstStyle/>
            <a:p>
              <a:endParaRPr lang="en-US"/>
            </a:p>
          </p:txBody>
        </p:sp>
        <p:sp>
          <p:nvSpPr>
            <p:cNvPr id="33" name="Freeform: Shape 32">
              <a:extLst>
                <a:ext uri="{FF2B5EF4-FFF2-40B4-BE49-F238E27FC236}">
                  <a16:creationId xmlns:a16="http://schemas.microsoft.com/office/drawing/2014/main" id="{9103C7A4-FB48-47F9-8425-5AE724416281}"/>
                </a:ext>
              </a:extLst>
            </p:cNvPr>
            <p:cNvSpPr/>
            <p:nvPr/>
          </p:nvSpPr>
          <p:spPr>
            <a:xfrm>
              <a:off x="3806369" y="3810310"/>
              <a:ext cx="1883184" cy="893705"/>
            </a:xfrm>
            <a:custGeom>
              <a:avLst/>
              <a:gdLst>
                <a:gd fmla="*/ 1591700 w 1883184" name="connsiteX0"/>
                <a:gd fmla="*/ 893157 h 893705" name="connsiteY0"/>
                <a:gd fmla="*/ 1778233 w 1883184" name="connsiteX1"/>
                <a:gd fmla="*/ 893157 h 893705" name="connsiteY1"/>
                <a:gd fmla="*/ 1882625 w 1883184" name="connsiteX2"/>
                <a:gd fmla="*/ 788809 h 893705" name="connsiteY2"/>
                <a:gd fmla="*/ 1882625 w 1883184" name="connsiteX3"/>
                <a:gd fmla="*/ 788787 h 893705" name="connsiteY3"/>
                <a:gd fmla="*/ 1882625 w 1883184" name="connsiteX4"/>
                <a:gd fmla="*/ 103843 h 893705" name="connsiteY4"/>
                <a:gd fmla="*/ 1778277 w 1883184" name="connsiteX5"/>
                <a:gd fmla="*/ -549 h 893705" name="connsiteY5"/>
                <a:gd fmla="*/ 1778233 w 1883184" name="connsiteX6"/>
                <a:gd fmla="*/ -549 h 893705" name="connsiteY6"/>
                <a:gd fmla="*/ 103832 w 1883184" name="connsiteX7"/>
                <a:gd fmla="*/ -549 h 893705" name="connsiteY7"/>
                <a:gd fmla="*/ -560 w 1883184" name="connsiteX8"/>
                <a:gd fmla="*/ 103799 h 893705" name="connsiteY8"/>
                <a:gd fmla="*/ -560 w 1883184" name="connsiteX9"/>
                <a:gd fmla="*/ 103843 h 893705" name="connsiteY9"/>
                <a:gd fmla="*/ -560 w 1883184" name="connsiteX10"/>
                <a:gd fmla="*/ 788831 h 893705" name="connsiteY10"/>
                <a:gd fmla="*/ 103832 w 1883184" name="connsiteX11"/>
                <a:gd fmla="*/ 893157 h 893705" name="connsiteY11"/>
                <a:gd fmla="*/ 290365 w 1883184" name="connsiteX12"/>
                <a:gd fmla="*/ 893157 h 89370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3705" w="1883184">
                  <a:moveTo>
                    <a:pt x="1591700" y="893157"/>
                  </a:moveTo>
                  <a:lnTo>
                    <a:pt x="1778233" y="893157"/>
                  </a:lnTo>
                  <a:cubicBezTo>
                    <a:pt x="1835881" y="893179"/>
                    <a:pt x="1882603" y="846458"/>
                    <a:pt x="1882625" y="788809"/>
                  </a:cubicBezTo>
                  <a:cubicBezTo>
                    <a:pt x="1882625" y="788809"/>
                    <a:pt x="1882625" y="788787"/>
                    <a:pt x="1882625" y="788787"/>
                  </a:cubicBezTo>
                  <a:lnTo>
                    <a:pt x="1882625" y="103843"/>
                  </a:lnTo>
                  <a:cubicBezTo>
                    <a:pt x="1882647" y="46201"/>
                    <a:pt x="1835925" y="-536"/>
                    <a:pt x="1778277" y="-549"/>
                  </a:cubicBezTo>
                  <a:cubicBezTo>
                    <a:pt x="1778255" y="-549"/>
                    <a:pt x="1778255" y="-549"/>
                    <a:pt x="1778233" y="-549"/>
                  </a:cubicBezTo>
                  <a:lnTo>
                    <a:pt x="103832" y="-549"/>
                  </a:lnTo>
                  <a:cubicBezTo>
                    <a:pt x="46190" y="-560"/>
                    <a:pt x="-549" y="46157"/>
                    <a:pt x="-560" y="103799"/>
                  </a:cubicBezTo>
                  <a:cubicBezTo>
                    <a:pt x="-560" y="103814"/>
                    <a:pt x="-560" y="103827"/>
                    <a:pt x="-560" y="103843"/>
                  </a:cubicBezTo>
                  <a:lnTo>
                    <a:pt x="-560" y="788831"/>
                  </a:lnTo>
                  <a:cubicBezTo>
                    <a:pt x="-536" y="846458"/>
                    <a:pt x="46199" y="893179"/>
                    <a:pt x="103832" y="893157"/>
                  </a:cubicBezTo>
                  <a:lnTo>
                    <a:pt x="290365" y="893157"/>
                  </a:lnTo>
                </a:path>
              </a:pathLst>
            </a:custGeom>
            <a:solidFill>
              <a:schemeClr val="tx2"/>
            </a:solidFill>
            <a:ln cap="rnd" w="52674">
              <a:solidFill>
                <a:srgbClr val="0F1923"/>
              </a:solidFill>
              <a:prstDash val="solid"/>
              <a:round/>
            </a:ln>
          </p:spPr>
          <p:txBody>
            <a:bodyPr anchor="ctr" rtlCol="0"/>
            <a:lstStyle/>
            <a:p>
              <a:endParaRPr lang="en-US"/>
            </a:p>
          </p:txBody>
        </p:sp>
        <p:sp>
          <p:nvSpPr>
            <p:cNvPr id="34" name="Freeform: Shape 33">
              <a:extLst>
                <a:ext uri="{FF2B5EF4-FFF2-40B4-BE49-F238E27FC236}">
                  <a16:creationId xmlns:a16="http://schemas.microsoft.com/office/drawing/2014/main" id="{3ED104CB-5570-4CB8-9F66-4C976FBDD7EC}"/>
                </a:ext>
              </a:extLst>
            </p:cNvPr>
            <p:cNvSpPr/>
            <p:nvPr/>
          </p:nvSpPr>
          <p:spPr>
            <a:xfrm>
              <a:off x="4097294" y="4337633"/>
              <a:ext cx="1301356" cy="742350"/>
            </a:xfrm>
            <a:custGeom>
              <a:avLst/>
              <a:gdLst>
                <a:gd fmla="*/ 0 w 1301356" name="connsiteX0"/>
                <a:gd fmla="*/ 0 h 742350" name="connsiteY0"/>
                <a:gd fmla="*/ 0 w 1301356" name="connsiteX1"/>
                <a:gd fmla="*/ 366471 h 742350" name="connsiteY1"/>
                <a:gd fmla="*/ 0 w 1301356" name="connsiteX2"/>
                <a:gd fmla="*/ 742351 h 742350" name="connsiteY2"/>
                <a:gd fmla="*/ 1301357 w 1301356" name="connsiteX3"/>
                <a:gd fmla="*/ 742351 h 742350" name="connsiteY3"/>
                <a:gd fmla="*/ 1301357 w 1301356" name="connsiteX4"/>
                <a:gd fmla="*/ 366471 h 742350" name="connsiteY4"/>
                <a:gd fmla="*/ 1301357 w 1301356" name="connsiteX5"/>
                <a:gd fmla="*/ 0 h 7423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42350" w="1301356">
                  <a:moveTo>
                    <a:pt x="0" y="0"/>
                  </a:moveTo>
                  <a:lnTo>
                    <a:pt x="0" y="366471"/>
                  </a:lnTo>
                  <a:lnTo>
                    <a:pt x="0" y="742351"/>
                  </a:lnTo>
                  <a:lnTo>
                    <a:pt x="1301357" y="742351"/>
                  </a:lnTo>
                  <a:lnTo>
                    <a:pt x="1301357" y="366471"/>
                  </a:lnTo>
                  <a:lnTo>
                    <a:pt x="1301357" y="0"/>
                  </a:lnTo>
                </a:path>
              </a:pathLst>
            </a:custGeom>
            <a:solidFill>
              <a:srgbClr val="2196F3"/>
            </a:solidFill>
            <a:ln cap="rnd" w="52674">
              <a:noFill/>
              <a:prstDash val="solid"/>
              <a:round/>
            </a:ln>
          </p:spPr>
          <p:txBody>
            <a:bodyPr anchor="ctr" rtlCol="0"/>
            <a:lstStyle/>
            <a:p>
              <a:endParaRPr lang="en-US"/>
            </a:p>
          </p:txBody>
        </p:sp>
        <p:sp>
          <p:nvSpPr>
            <p:cNvPr id="35" name="Freeform: Shape 34">
              <a:extLst>
                <a:ext uri="{FF2B5EF4-FFF2-40B4-BE49-F238E27FC236}">
                  <a16:creationId xmlns:a16="http://schemas.microsoft.com/office/drawing/2014/main" id="{433C4F51-3480-4B7B-A764-16DD4B90D14A}"/>
                </a:ext>
              </a:extLst>
            </p:cNvPr>
            <p:cNvSpPr/>
            <p:nvPr/>
          </p:nvSpPr>
          <p:spPr>
            <a:xfrm rot="17549998">
              <a:off x="5413525" y="3940285"/>
              <a:ext cx="121761" cy="121761"/>
            </a:xfrm>
            <a:custGeom>
              <a:avLst/>
              <a:gdLst>
                <a:gd fmla="*/ 121201 w 121761" name="connsiteX0"/>
                <a:gd fmla="*/ 60332 h 121761" name="connsiteY0"/>
                <a:gd fmla="*/ 60321 w 121761" name="connsiteX1"/>
                <a:gd fmla="*/ 121212 h 121761" name="connsiteY1"/>
                <a:gd fmla="*/ -560 w 121761" name="connsiteX2"/>
                <a:gd fmla="*/ 60332 h 121761" name="connsiteY2"/>
                <a:gd fmla="*/ 60321 w 121761" name="connsiteX3"/>
                <a:gd fmla="*/ -549 h 121761" name="connsiteY3"/>
                <a:gd fmla="*/ 121201 w 121761" name="connsiteX4"/>
                <a:gd fmla="*/ 60332 h 1217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61" w="121761">
                  <a:moveTo>
                    <a:pt x="121201" y="60332"/>
                  </a:moveTo>
                  <a:cubicBezTo>
                    <a:pt x="121201" y="93955"/>
                    <a:pt x="93944" y="121212"/>
                    <a:pt x="60321" y="121212"/>
                  </a:cubicBezTo>
                  <a:cubicBezTo>
                    <a:pt x="26698" y="121212"/>
                    <a:pt x="-560" y="93955"/>
                    <a:pt x="-560" y="60332"/>
                  </a:cubicBezTo>
                  <a:cubicBezTo>
                    <a:pt x="-560" y="26708"/>
                    <a:pt x="26698" y="-549"/>
                    <a:pt x="60321" y="-549"/>
                  </a:cubicBezTo>
                  <a:cubicBezTo>
                    <a:pt x="93944" y="-549"/>
                    <a:pt x="121201" y="26708"/>
                    <a:pt x="121201" y="60332"/>
                  </a:cubicBezTo>
                  <a:close/>
                </a:path>
              </a:pathLst>
            </a:custGeom>
            <a:solidFill>
              <a:schemeClr val="accent2"/>
            </a:solidFill>
            <a:ln cap="rnd" w="52674">
              <a:solidFill>
                <a:schemeClr val="accent2"/>
              </a:solidFill>
              <a:prstDash val="solid"/>
              <a:round/>
            </a:ln>
          </p:spPr>
          <p:txBody>
            <a:bodyPr anchor="ctr" rtlCol="0"/>
            <a:lstStyle/>
            <a:p>
              <a:endParaRPr lang="en-US"/>
            </a:p>
          </p:txBody>
        </p:sp>
        <p:sp>
          <p:nvSpPr>
            <p:cNvPr id="36" name="Freeform: Shape 35">
              <a:extLst>
                <a:ext uri="{FF2B5EF4-FFF2-40B4-BE49-F238E27FC236}">
                  <a16:creationId xmlns:a16="http://schemas.microsoft.com/office/drawing/2014/main" id="{533B3072-23AE-495C-BBC3-6D603FE638C3}"/>
                </a:ext>
              </a:extLst>
            </p:cNvPr>
            <p:cNvSpPr/>
            <p:nvPr/>
          </p:nvSpPr>
          <p:spPr>
            <a:xfrm rot="18900000">
              <a:off x="5156525" y="3940276"/>
              <a:ext cx="121761" cy="121761"/>
            </a:xfrm>
            <a:custGeom>
              <a:avLst/>
              <a:gdLst>
                <a:gd fmla="*/ 121201 w 121761" name="connsiteX0"/>
                <a:gd fmla="*/ 60332 h 121761" name="connsiteY0"/>
                <a:gd fmla="*/ 60321 w 121761" name="connsiteX1"/>
                <a:gd fmla="*/ 121212 h 121761" name="connsiteY1"/>
                <a:gd fmla="*/ -560 w 121761" name="connsiteX2"/>
                <a:gd fmla="*/ 60332 h 121761" name="connsiteY2"/>
                <a:gd fmla="*/ 60321 w 121761" name="connsiteX3"/>
                <a:gd fmla="*/ -549 h 121761" name="connsiteY3"/>
                <a:gd fmla="*/ 121201 w 121761" name="connsiteX4"/>
                <a:gd fmla="*/ 60332 h 1217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61" w="121761">
                  <a:moveTo>
                    <a:pt x="121201" y="60332"/>
                  </a:moveTo>
                  <a:cubicBezTo>
                    <a:pt x="121201" y="93955"/>
                    <a:pt x="93944" y="121212"/>
                    <a:pt x="60321" y="121212"/>
                  </a:cubicBezTo>
                  <a:cubicBezTo>
                    <a:pt x="26698" y="121212"/>
                    <a:pt x="-560" y="93955"/>
                    <a:pt x="-560" y="60332"/>
                  </a:cubicBezTo>
                  <a:cubicBezTo>
                    <a:pt x="-560" y="26708"/>
                    <a:pt x="26698" y="-549"/>
                    <a:pt x="60321" y="-549"/>
                  </a:cubicBezTo>
                  <a:cubicBezTo>
                    <a:pt x="93944" y="-549"/>
                    <a:pt x="121201" y="26708"/>
                    <a:pt x="121201" y="60332"/>
                  </a:cubicBezTo>
                  <a:close/>
                </a:path>
              </a:pathLst>
            </a:custGeom>
            <a:solidFill>
              <a:schemeClr val="accent2"/>
            </a:solidFill>
            <a:ln cap="rnd" w="52674">
              <a:solidFill>
                <a:schemeClr val="accent2"/>
              </a:solidFill>
              <a:prstDash val="solid"/>
              <a:round/>
            </a:ln>
          </p:spPr>
          <p:txBody>
            <a:bodyPr anchor="ctr" rtlCol="0"/>
            <a:lstStyle/>
            <a:p>
              <a:endParaRPr lang="en-US"/>
            </a:p>
          </p:txBody>
        </p:sp>
        <p:sp>
          <p:nvSpPr>
            <p:cNvPr id="37" name="Freeform: Shape 36">
              <a:extLst>
                <a:ext uri="{FF2B5EF4-FFF2-40B4-BE49-F238E27FC236}">
                  <a16:creationId xmlns:a16="http://schemas.microsoft.com/office/drawing/2014/main" id="{B4777706-E11F-4D70-8A5B-AED5590B116B}"/>
                </a:ext>
              </a:extLst>
            </p:cNvPr>
            <p:cNvSpPr/>
            <p:nvPr/>
          </p:nvSpPr>
          <p:spPr>
            <a:xfrm>
              <a:off x="4334902" y="4886899"/>
              <a:ext cx="826141" cy="2198"/>
            </a:xfrm>
            <a:custGeom>
              <a:avLst/>
              <a:gdLst>
                <a:gd fmla="*/ 0 w 826141" name="connsiteX0"/>
                <a:gd fmla="*/ 0 h 2198" name="connsiteY0"/>
                <a:gd fmla="*/ 826141 w 826141" name="connsiteX1"/>
                <a:gd fmla="*/ 0 h 2198" name="connsiteY1"/>
              </a:gdLst>
              <a:ahLst/>
              <a:cxnLst>
                <a:cxn ang="0">
                  <a:pos x="connsiteX0" y="connsiteY0"/>
                </a:cxn>
                <a:cxn ang="0">
                  <a:pos x="connsiteX1" y="connsiteY1"/>
                </a:cxn>
              </a:cxnLst>
              <a:rect b="b" l="l" r="r" t="t"/>
              <a:pathLst>
                <a:path h="2198" w="826141">
                  <a:moveTo>
                    <a:pt x="0" y="0"/>
                  </a:moveTo>
                  <a:lnTo>
                    <a:pt x="826141" y="0"/>
                  </a:lnTo>
                </a:path>
              </a:pathLst>
            </a:custGeom>
            <a:ln cap="rnd" w="52674">
              <a:solidFill>
                <a:schemeClr val="bg1"/>
              </a:solidFill>
              <a:prstDash val="solid"/>
              <a:round/>
            </a:ln>
          </p:spPr>
          <p:txBody>
            <a:bodyPr anchor="ctr" rtlCol="0"/>
            <a:lstStyle/>
            <a:p>
              <a:endParaRPr lang="en-US"/>
            </a:p>
          </p:txBody>
        </p:sp>
        <p:sp>
          <p:nvSpPr>
            <p:cNvPr id="38" name="Freeform: Shape 37">
              <a:extLst>
                <a:ext uri="{FF2B5EF4-FFF2-40B4-BE49-F238E27FC236}">
                  <a16:creationId xmlns:a16="http://schemas.microsoft.com/office/drawing/2014/main" id="{5F65B842-9B57-4286-8BFD-7B9377386EAE}"/>
                </a:ext>
              </a:extLst>
            </p:cNvPr>
            <p:cNvSpPr/>
            <p:nvPr/>
          </p:nvSpPr>
          <p:spPr>
            <a:xfrm>
              <a:off x="4334902" y="4704103"/>
              <a:ext cx="826141" cy="2198"/>
            </a:xfrm>
            <a:custGeom>
              <a:avLst/>
              <a:gdLst>
                <a:gd fmla="*/ 0 w 826141" name="connsiteX0"/>
                <a:gd fmla="*/ 0 h 2198" name="connsiteY0"/>
                <a:gd fmla="*/ 826141 w 826141" name="connsiteX1"/>
                <a:gd fmla="*/ 0 h 2198" name="connsiteY1"/>
              </a:gdLst>
              <a:ahLst/>
              <a:cxnLst>
                <a:cxn ang="0">
                  <a:pos x="connsiteX0" y="connsiteY0"/>
                </a:cxn>
                <a:cxn ang="0">
                  <a:pos x="connsiteX1" y="connsiteY1"/>
                </a:cxn>
              </a:cxnLst>
              <a:rect b="b" l="l" r="r" t="t"/>
              <a:pathLst>
                <a:path h="2198" w="826141">
                  <a:moveTo>
                    <a:pt x="0" y="0"/>
                  </a:moveTo>
                  <a:lnTo>
                    <a:pt x="826141" y="0"/>
                  </a:lnTo>
                </a:path>
              </a:pathLst>
            </a:custGeom>
            <a:ln cap="rnd" w="52674">
              <a:solidFill>
                <a:schemeClr val="bg1"/>
              </a:solidFill>
              <a:prstDash val="solid"/>
              <a:round/>
            </a:ln>
          </p:spPr>
          <p:txBody>
            <a:bodyPr anchor="ctr" rtlCol="0"/>
            <a:lstStyle/>
            <a:p>
              <a:endParaRPr lang="en-US"/>
            </a:p>
          </p:txBody>
        </p:sp>
        <p:sp>
          <p:nvSpPr>
            <p:cNvPr id="39" name="Freeform: Shape 38">
              <a:extLst>
                <a:ext uri="{FF2B5EF4-FFF2-40B4-BE49-F238E27FC236}">
                  <a16:creationId xmlns:a16="http://schemas.microsoft.com/office/drawing/2014/main" id="{2B57C4AD-5D3B-4897-A4DF-6F158D527728}"/>
                </a:ext>
              </a:extLst>
            </p:cNvPr>
            <p:cNvSpPr/>
            <p:nvPr/>
          </p:nvSpPr>
          <p:spPr>
            <a:xfrm>
              <a:off x="4334902" y="4521088"/>
              <a:ext cx="826141" cy="2198"/>
            </a:xfrm>
            <a:custGeom>
              <a:avLst/>
              <a:gdLst>
                <a:gd fmla="*/ 0 w 826141" name="connsiteX0"/>
                <a:gd fmla="*/ 0 h 2198" name="connsiteY0"/>
                <a:gd fmla="*/ 826141 w 826141" name="connsiteX1"/>
                <a:gd fmla="*/ 0 h 2198" name="connsiteY1"/>
              </a:gdLst>
              <a:ahLst/>
              <a:cxnLst>
                <a:cxn ang="0">
                  <a:pos x="connsiteX0" y="connsiteY0"/>
                </a:cxn>
                <a:cxn ang="0">
                  <a:pos x="connsiteX1" y="connsiteY1"/>
                </a:cxn>
              </a:cxnLst>
              <a:rect b="b" l="l" r="r" t="t"/>
              <a:pathLst>
                <a:path h="2198" w="826141">
                  <a:moveTo>
                    <a:pt x="0" y="0"/>
                  </a:moveTo>
                  <a:lnTo>
                    <a:pt x="826141" y="0"/>
                  </a:lnTo>
                </a:path>
              </a:pathLst>
            </a:custGeom>
            <a:ln cap="rnd" w="52674">
              <a:solidFill>
                <a:schemeClr val="bg1"/>
              </a:solidFill>
              <a:prstDash val="solid"/>
              <a:round/>
            </a:ln>
          </p:spPr>
          <p:txBody>
            <a:bodyPr anchor="ctr" rtlCol="0"/>
            <a:lstStyle/>
            <a:p>
              <a:endParaRPr lang="en-US"/>
            </a:p>
          </p:txBody>
        </p:sp>
        <p:sp>
          <p:nvSpPr>
            <p:cNvPr id="40" name="Freeform: Shape 39">
              <a:extLst>
                <a:ext uri="{FF2B5EF4-FFF2-40B4-BE49-F238E27FC236}">
                  <a16:creationId xmlns:a16="http://schemas.microsoft.com/office/drawing/2014/main" id="{3FCF8000-DA12-48B6-A5D2-2EB6AA78A2AE}"/>
                </a:ext>
              </a:extLst>
            </p:cNvPr>
            <p:cNvSpPr/>
            <p:nvPr/>
          </p:nvSpPr>
          <p:spPr>
            <a:xfrm>
              <a:off x="4097272" y="4337633"/>
              <a:ext cx="1301378" cy="2198"/>
            </a:xfrm>
            <a:custGeom>
              <a:avLst/>
              <a:gdLst>
                <a:gd fmla="*/ 0 w 1301378" name="connsiteX0"/>
                <a:gd fmla="*/ 0 h 2198" name="connsiteY0"/>
                <a:gd fmla="*/ 1301379 w 1301378" name="connsiteX1"/>
                <a:gd fmla="*/ 0 h 2198" name="connsiteY1"/>
              </a:gdLst>
              <a:ahLst/>
              <a:cxnLst>
                <a:cxn ang="0">
                  <a:pos x="connsiteX0" y="connsiteY0"/>
                </a:cxn>
                <a:cxn ang="0">
                  <a:pos x="connsiteX1" y="connsiteY1"/>
                </a:cxn>
              </a:cxnLst>
              <a:rect b="b" l="l" r="r" t="t"/>
              <a:pathLst>
                <a:path h="2198" w="1301378">
                  <a:moveTo>
                    <a:pt x="0" y="0"/>
                  </a:moveTo>
                  <a:lnTo>
                    <a:pt x="1301379" y="0"/>
                  </a:lnTo>
                </a:path>
              </a:pathLst>
            </a:custGeom>
            <a:ln cap="rnd" w="52674">
              <a:solidFill>
                <a:schemeClr val="accent2"/>
              </a:solidFill>
              <a:prstDash val="solid"/>
              <a:round/>
            </a:ln>
          </p:spPr>
          <p:txBody>
            <a:bodyPr anchor="ctr" rtlCol="0"/>
            <a:lstStyle/>
            <a:p>
              <a:endParaRPr lang="en-US"/>
            </a:p>
          </p:txBody>
        </p:sp>
      </p:grpSp>
      <p:grpSp>
        <p:nvGrpSpPr>
          <p:cNvPr id="41" name="Group 40">
            <a:extLst>
              <a:ext uri="{FF2B5EF4-FFF2-40B4-BE49-F238E27FC236}">
                <a16:creationId xmlns:a16="http://schemas.microsoft.com/office/drawing/2014/main" id="{CB20C1DA-D3E7-401D-80E9-D7C119E648EC}"/>
              </a:ext>
            </a:extLst>
          </p:cNvPr>
          <p:cNvGrpSpPr/>
          <p:nvPr/>
        </p:nvGrpSpPr>
        <p:grpSpPr>
          <a:xfrm>
            <a:off x="8606659" y="3239977"/>
            <a:ext cx="1662266" cy="627655"/>
            <a:chOff x="7514834" y="4982073"/>
            <a:chExt cx="1662266" cy="627655"/>
          </a:xfrm>
        </p:grpSpPr>
        <p:sp>
          <p:nvSpPr>
            <p:cNvPr id="42" name="Rectangle: Rounded Corners 41">
              <a:extLst>
                <a:ext uri="{FF2B5EF4-FFF2-40B4-BE49-F238E27FC236}">
                  <a16:creationId xmlns:a16="http://schemas.microsoft.com/office/drawing/2014/main" id="{D5367DE5-2DDE-4AB1-B577-9850BB19CFE3}"/>
                </a:ext>
              </a:extLst>
            </p:cNvPr>
            <p:cNvSpPr/>
            <p:nvPr/>
          </p:nvSpPr>
          <p:spPr>
            <a:xfrm>
              <a:off x="7514834" y="5091113"/>
              <a:ext cx="1662266" cy="518615"/>
            </a:xfrm>
            <a:prstGeom prst="roundRect">
              <a:avLst>
                <a:gd fmla="val 22742" name="adj"/>
              </a:avLst>
            </a:prstGeom>
            <a:solidFill>
              <a:schemeClr val="tx2"/>
            </a:solidFill>
            <a:ln cap="flat" w="5475">
              <a:noFill/>
              <a:prstDash val="solid"/>
              <a:miter/>
            </a:ln>
          </p:spPr>
          <p:txBody>
            <a:bodyPr anchor="ctr" rtlCol="0"/>
            <a:lstStyle/>
            <a:p>
              <a:endParaRPr lang="en-US"/>
            </a:p>
          </p:txBody>
        </p:sp>
        <p:pic>
          <p:nvPicPr>
            <p:cNvPr id="43" name="Graphic 42">
              <a:extLst>
                <a:ext uri="{FF2B5EF4-FFF2-40B4-BE49-F238E27FC236}">
                  <a16:creationId xmlns:a16="http://schemas.microsoft.com/office/drawing/2014/main" id="{F5F5D527-B928-4E13-9405-063D18A980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01199" y="4982073"/>
              <a:ext cx="713379" cy="589313"/>
            </a:xfrm>
            <a:prstGeom prst="rect">
              <a:avLst/>
            </a:prstGeom>
          </p:spPr>
        </p:pic>
      </p:grpSp>
      <p:pic>
        <p:nvPicPr>
          <p:cNvPr id="44" name="Graphic 43">
            <a:extLst>
              <a:ext uri="{FF2B5EF4-FFF2-40B4-BE49-F238E27FC236}">
                <a16:creationId xmlns:a16="http://schemas.microsoft.com/office/drawing/2014/main" id="{033B136F-A831-4D6A-98EA-ED93523AAE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4997" y="4037517"/>
            <a:ext cx="1677762" cy="1385198"/>
          </a:xfrm>
          <a:prstGeom prst="rect">
            <a:avLst/>
          </a:prstGeom>
        </p:spPr>
      </p:pic>
    </p:spTree>
    <p:custDataLst>
      <p:tags r:id="rId1"/>
    </p:custDataLst>
    <p:extLst>
      <p:ext uri="{BB962C8B-B14F-4D97-AF65-F5344CB8AC3E}">
        <p14:creationId xmlns:p14="http://schemas.microsoft.com/office/powerpoint/2010/main" val="3567115328"/>
      </p:ext>
    </p:extLst>
  </p:cSld>
  <p:clrMapOvr>
    <a:masterClrMapping/>
  </p:clrMapOvr>
  <mc:AlternateContent xmlns:mc="http://schemas.openxmlformats.org/markup-compatibility/2006" xmlns:p14="http://schemas.microsoft.com/office/powerpoint/2010/main">
    <mc:Choice Requires="p14">
      <p:transition advTm="13168" p14:dur="2000" spd="slow"/>
    </mc:Choice>
    <mc:Fallback xmlns="">
      <p:transition advTm="131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23"/>
                                        </p:tgtEl>
                                        <p:attrNameLst>
                                          <p:attrName>style.visibility</p:attrName>
                                        </p:attrNameLst>
                                      </p:cBhvr>
                                      <p:to>
                                        <p:strVal val="visible"/>
                                      </p:to>
                                    </p:set>
                                    <p:anim calcmode="lin" valueType="num">
                                      <p:cBhvr additive="base">
                                        <p:cTn dur="1000" fill="hold" id="12"/>
                                        <p:tgtEl>
                                          <p:spTgt spid="23"/>
                                        </p:tgtEl>
                                        <p:attrNameLst>
                                          <p:attrName>ppt_x</p:attrName>
                                        </p:attrNameLst>
                                      </p:cBhvr>
                                      <p:tavLst>
                                        <p:tav tm="0">
                                          <p:val>
                                            <p:strVal val="0-#ppt_w/2"/>
                                          </p:val>
                                        </p:tav>
                                        <p:tav tm="100000">
                                          <p:val>
                                            <p:strVal val="#ppt_x"/>
                                          </p:val>
                                        </p:tav>
                                      </p:tavLst>
                                    </p:anim>
                                    <p:anim calcmode="lin" valueType="num">
                                      <p:cBhvr additive="base">
                                        <p:cTn dur="1000" fill="hold" id="13"/>
                                        <p:tgtEl>
                                          <p:spTgt spid="23"/>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21"/>
                                        </p:tgtEl>
                                        <p:attrNameLst>
                                          <p:attrName>style.visibility</p:attrName>
                                        </p:attrNameLst>
                                      </p:cBhvr>
                                      <p:to>
                                        <p:strVal val="visible"/>
                                      </p:to>
                                    </p:set>
                                    <p:anim calcmode="lin" valueType="num">
                                      <p:cBhvr additive="base">
                                        <p:cTn dur="1000" fill="hold" id="16"/>
                                        <p:tgtEl>
                                          <p:spTgt spid="21"/>
                                        </p:tgtEl>
                                        <p:attrNameLst>
                                          <p:attrName>ppt_x</p:attrName>
                                        </p:attrNameLst>
                                      </p:cBhvr>
                                      <p:tavLst>
                                        <p:tav tm="0">
                                          <p:val>
                                            <p:strVal val="0-#ppt_w/2"/>
                                          </p:val>
                                        </p:tav>
                                        <p:tav tm="100000">
                                          <p:val>
                                            <p:strVal val="#ppt_x"/>
                                          </p:val>
                                        </p:tav>
                                      </p:tavLst>
                                    </p:anim>
                                    <p:anim calcmode="lin" valueType="num">
                                      <p:cBhvr additive="base">
                                        <p:cTn dur="1000" fill="hold" id="17"/>
                                        <p:tgtEl>
                                          <p:spTgt spid="21"/>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28"/>
                                        </p:tgtEl>
                                        <p:attrNameLst>
                                          <p:attrName>style.visibility</p:attrName>
                                        </p:attrNameLst>
                                      </p:cBhvr>
                                      <p:to>
                                        <p:strVal val="visible"/>
                                      </p:to>
                                    </p:set>
                                    <p:anim calcmode="lin" valueType="num">
                                      <p:cBhvr additive="base">
                                        <p:cTn dur="1000" fill="hold" id="20"/>
                                        <p:tgtEl>
                                          <p:spTgt spid="28"/>
                                        </p:tgtEl>
                                        <p:attrNameLst>
                                          <p:attrName>ppt_x</p:attrName>
                                        </p:attrNameLst>
                                      </p:cBhvr>
                                      <p:tavLst>
                                        <p:tav tm="0">
                                          <p:val>
                                            <p:strVal val="0-#ppt_w/2"/>
                                          </p:val>
                                        </p:tav>
                                        <p:tav tm="100000">
                                          <p:val>
                                            <p:strVal val="#ppt_x"/>
                                          </p:val>
                                        </p:tav>
                                      </p:tavLst>
                                    </p:anim>
                                    <p:anim calcmode="lin" valueType="num">
                                      <p:cBhvr additive="base">
                                        <p:cTn dur="1000" fill="hold" id="21"/>
                                        <p:tgtEl>
                                          <p:spTgt spid="28"/>
                                        </p:tgtEl>
                                        <p:attrNameLst>
                                          <p:attrName>ppt_y</p:attrName>
                                        </p:attrNameLst>
                                      </p:cBhvr>
                                      <p:tavLst>
                                        <p:tav tm="0">
                                          <p:val>
                                            <p:strVal val="#ppt_y"/>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6"/>
                                        </p:tgtEl>
                                        <p:attrNameLst>
                                          <p:attrName>style.visibility</p:attrName>
                                        </p:attrNameLst>
                                      </p:cBhvr>
                                      <p:to>
                                        <p:strVal val="visible"/>
                                      </p:to>
                                    </p:set>
                                    <p:animEffect filter="fade" transition="in">
                                      <p:cBhvr>
                                        <p:cTn dur="500" id="26"/>
                                        <p:tgtEl>
                                          <p:spTgt spid="16"/>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30"/>
                                        </p:tgtEl>
                                        <p:attrNameLst>
                                          <p:attrName>style.visibility</p:attrName>
                                        </p:attrNameLst>
                                      </p:cBhvr>
                                      <p:to>
                                        <p:strVal val="visible"/>
                                      </p:to>
                                    </p:set>
                                    <p:animEffect filter="fade" transition="in">
                                      <p:cBhvr>
                                        <p:cTn dur="350" id="31"/>
                                        <p:tgtEl>
                                          <p:spTgt spid="30"/>
                                        </p:tgtEl>
                                      </p:cBhvr>
                                    </p:animEffect>
                                  </p:childTnLst>
                                </p:cTn>
                              </p:par>
                            </p:childTnLst>
                          </p:cTn>
                        </p:par>
                        <p:par>
                          <p:cTn fill="hold" id="32">
                            <p:stCondLst>
                              <p:cond delay="350"/>
                            </p:stCondLst>
                            <p:childTnLst>
                              <p:par>
                                <p:cTn fill="hold" id="33" nodeType="afterEffect" presetClass="entr" presetID="10" presetSubtype="0">
                                  <p:stCondLst>
                                    <p:cond delay="0"/>
                                  </p:stCondLst>
                                  <p:childTnLst>
                                    <p:set>
                                      <p:cBhvr>
                                        <p:cTn dur="1" fill="hold" id="34">
                                          <p:stCondLst>
                                            <p:cond delay="0"/>
                                          </p:stCondLst>
                                        </p:cTn>
                                        <p:tgtEl>
                                          <p:spTgt spid="29"/>
                                        </p:tgtEl>
                                        <p:attrNameLst>
                                          <p:attrName>style.visibility</p:attrName>
                                        </p:attrNameLst>
                                      </p:cBhvr>
                                      <p:to>
                                        <p:strVal val="visible"/>
                                      </p:to>
                                    </p:set>
                                    <p:animEffect filter="fade" transition="in">
                                      <p:cBhvr>
                                        <p:cTn dur="350" id="35"/>
                                        <p:tgtEl>
                                          <p:spTgt spid="29"/>
                                        </p:tgtEl>
                                      </p:cBhvr>
                                    </p:animEffect>
                                  </p:childTnLst>
                                </p:cTn>
                              </p:par>
                            </p:childTnLst>
                          </p:cTn>
                        </p:par>
                        <p:par>
                          <p:cTn fill="hold" id="36">
                            <p:stCondLst>
                              <p:cond delay="700"/>
                            </p:stCondLst>
                            <p:childTnLst>
                              <p:par>
                                <p:cTn fill="hold" id="37" nodeType="afterEffect" presetClass="entr" presetID="10" presetSubtype="0">
                                  <p:stCondLst>
                                    <p:cond delay="0"/>
                                  </p:stCondLst>
                                  <p:childTnLst>
                                    <p:set>
                                      <p:cBhvr>
                                        <p:cTn dur="1" fill="hold" id="38">
                                          <p:stCondLst>
                                            <p:cond delay="0"/>
                                          </p:stCondLst>
                                        </p:cTn>
                                        <p:tgtEl>
                                          <p:spTgt spid="41"/>
                                        </p:tgtEl>
                                        <p:attrNameLst>
                                          <p:attrName>style.visibility</p:attrName>
                                        </p:attrNameLst>
                                      </p:cBhvr>
                                      <p:to>
                                        <p:strVal val="visible"/>
                                      </p:to>
                                    </p:set>
                                    <p:animEffect filter="fade" transition="in">
                                      <p:cBhvr>
                                        <p:cTn dur="350" id="39"/>
                                        <p:tgtEl>
                                          <p:spTgt spid="41"/>
                                        </p:tgtEl>
                                      </p:cBhvr>
                                    </p:animEffect>
                                  </p:childTnLst>
                                </p:cTn>
                              </p:par>
                            </p:childTnLst>
                          </p:cTn>
                        </p:par>
                        <p:par>
                          <p:cTn fill="hold" id="40">
                            <p:stCondLst>
                              <p:cond delay="1050"/>
                            </p:stCondLst>
                            <p:childTnLst>
                              <p:par>
                                <p:cTn fill="hold" id="41" nodeType="afterEffect" presetClass="entr" presetID="10" presetSubtype="0">
                                  <p:stCondLst>
                                    <p:cond delay="0"/>
                                  </p:stCondLst>
                                  <p:childTnLst>
                                    <p:set>
                                      <p:cBhvr>
                                        <p:cTn dur="1" fill="hold" id="42">
                                          <p:stCondLst>
                                            <p:cond delay="0"/>
                                          </p:stCondLst>
                                        </p:cTn>
                                        <p:tgtEl>
                                          <p:spTgt spid="44"/>
                                        </p:tgtEl>
                                        <p:attrNameLst>
                                          <p:attrName>style.visibility</p:attrName>
                                        </p:attrNameLst>
                                      </p:cBhvr>
                                      <p:to>
                                        <p:strVal val="visible"/>
                                      </p:to>
                                    </p:set>
                                    <p:animEffect filter="fade" transition="in">
                                      <p:cBhvr>
                                        <p:cTn dur="350" id="43"/>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21"/>
      <p:bldP animBg="1" grpId="0" spid="23"/>
      <p:bldP animBg="1" grpId="0" spid="2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733C-2E66-4E48-9E6D-155FAFB1F545}"/>
              </a:ext>
            </a:extLst>
          </p:cNvPr>
          <p:cNvSpPr>
            <a:spLocks noGrp="1"/>
          </p:cNvSpPr>
          <p:nvPr>
            <p:ph type="title"/>
          </p:nvPr>
        </p:nvSpPr>
        <p:spPr/>
        <p:txBody>
          <a:bodyPr/>
          <a:lstStyle/>
          <a:p txid="c5242ccaca103ed340f515a3b0488046">
            <a:r>
              <a:rPr dirty="0" lang="en-US"/>
              <a:t>Dans cette vidéo, vous allez apprendre…</a:t>
            </a:r>
          </a:p>
        </p:txBody>
      </p:sp>
      <p:pic>
        <p:nvPicPr>
          <p:cNvPr id="4" name="Graphic 3">
            <a:extLst>
              <a:ext uri="{FF2B5EF4-FFF2-40B4-BE49-F238E27FC236}">
                <a16:creationId xmlns:a16="http://schemas.microsoft.com/office/drawing/2014/main" id="{FB6DABB6-D8D3-48B3-BDBB-9C81010644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51" y="2067640"/>
            <a:ext cx="1103725" cy="1107126"/>
          </a:xfrm>
          <a:prstGeom prst="rect">
            <a:avLst/>
          </a:prstGeom>
        </p:spPr>
      </p:pic>
      <p:grpSp>
        <p:nvGrpSpPr>
          <p:cNvPr id="20" name="Group 19">
            <a:extLst>
              <a:ext uri="{FF2B5EF4-FFF2-40B4-BE49-F238E27FC236}">
                <a16:creationId xmlns:a16="http://schemas.microsoft.com/office/drawing/2014/main" id="{B55E36CE-E143-44BD-A0AE-D751141B8D1D}"/>
              </a:ext>
            </a:extLst>
          </p:cNvPr>
          <p:cNvGrpSpPr/>
          <p:nvPr/>
        </p:nvGrpSpPr>
        <p:grpSpPr>
          <a:xfrm>
            <a:off x="4033269" y="1930545"/>
            <a:ext cx="1347522" cy="1381316"/>
            <a:chOff x="3806369" y="3149572"/>
            <a:chExt cx="1883184" cy="1930411"/>
          </a:xfrm>
        </p:grpSpPr>
        <p:sp>
          <p:nvSpPr>
            <p:cNvPr id="10" name="Freeform: Shape 9">
              <a:extLst>
                <a:ext uri="{FF2B5EF4-FFF2-40B4-BE49-F238E27FC236}">
                  <a16:creationId xmlns:a16="http://schemas.microsoft.com/office/drawing/2014/main" id="{4BE331C4-1E35-4038-9BDC-4A58549E7432}"/>
                </a:ext>
              </a:extLst>
            </p:cNvPr>
            <p:cNvSpPr/>
            <p:nvPr/>
          </p:nvSpPr>
          <p:spPr>
            <a:xfrm>
              <a:off x="4097382" y="3149572"/>
              <a:ext cx="1301246" cy="660781"/>
            </a:xfrm>
            <a:custGeom>
              <a:avLst/>
              <a:gdLst>
                <a:gd fmla="*/ 1300687 w 1301246" name="connsiteX0"/>
                <a:gd fmla="*/ 660232 h 660781" name="connsiteY0"/>
                <a:gd fmla="*/ 1300687 w 1301246" name="connsiteX1"/>
                <a:gd fmla="*/ 370736 h 660781" name="connsiteY1"/>
                <a:gd fmla="*/ 929467 w 1301246" name="connsiteX2"/>
                <a:gd fmla="*/ -549 h 660781" name="connsiteY2"/>
                <a:gd fmla="*/ -560 w 1301246" name="connsiteX3"/>
                <a:gd fmla="*/ -549 h 660781" name="connsiteY3"/>
                <a:gd fmla="*/ -560 w 1301246" name="connsiteX4"/>
                <a:gd fmla="*/ 660232 h 6607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60781" w="1301246">
                  <a:moveTo>
                    <a:pt x="1300687" y="660232"/>
                  </a:moveTo>
                  <a:lnTo>
                    <a:pt x="1300687" y="370736"/>
                  </a:lnTo>
                  <a:lnTo>
                    <a:pt x="929467" y="-549"/>
                  </a:lnTo>
                  <a:lnTo>
                    <a:pt x="-560" y="-549"/>
                  </a:lnTo>
                  <a:lnTo>
                    <a:pt x="-560" y="660232"/>
                  </a:lnTo>
                </a:path>
              </a:pathLst>
            </a:custGeom>
            <a:noFill/>
            <a:ln cap="rnd" w="52674">
              <a:solidFill>
                <a:srgbClr val="0F1923"/>
              </a:solidFill>
              <a:prstDash val="solid"/>
              <a:round/>
            </a:ln>
          </p:spPr>
          <p:txBody>
            <a:bodyPr anchor="ctr" rtlCol="0"/>
            <a:lstStyle/>
            <a:p>
              <a:endParaRPr dirty="0" lang="en-US"/>
            </a:p>
          </p:txBody>
        </p:sp>
        <p:sp>
          <p:nvSpPr>
            <p:cNvPr id="12" name="Freeform: Shape 11">
              <a:extLst>
                <a:ext uri="{FF2B5EF4-FFF2-40B4-BE49-F238E27FC236}">
                  <a16:creationId xmlns:a16="http://schemas.microsoft.com/office/drawing/2014/main" id="{38DEDEF0-DFD2-4641-A78B-D3870DE107C6}"/>
                </a:ext>
              </a:extLst>
            </p:cNvPr>
            <p:cNvSpPr/>
            <p:nvPr/>
          </p:nvSpPr>
          <p:spPr>
            <a:xfrm>
              <a:off x="5027409" y="3149594"/>
              <a:ext cx="371241" cy="371263"/>
            </a:xfrm>
            <a:custGeom>
              <a:avLst/>
              <a:gdLst>
                <a:gd fmla="*/ 371241 w 371241" name="connsiteX0"/>
                <a:gd fmla="*/ 371263 h 371263" name="connsiteY0"/>
                <a:gd fmla="*/ 0 w 371241" name="connsiteX1"/>
                <a:gd fmla="*/ 371263 h 371263" name="connsiteY1"/>
                <a:gd fmla="*/ 0 w 371241" name="connsiteX2"/>
                <a:gd fmla="*/ 0 h 371263" name="connsiteY2"/>
              </a:gdLst>
              <a:ahLst/>
              <a:cxnLst>
                <a:cxn ang="0">
                  <a:pos x="connsiteX0" y="connsiteY0"/>
                </a:cxn>
                <a:cxn ang="0">
                  <a:pos x="connsiteX1" y="connsiteY1"/>
                </a:cxn>
                <a:cxn ang="0">
                  <a:pos x="connsiteX2" y="connsiteY2"/>
                </a:cxn>
              </a:cxnLst>
              <a:rect b="b" l="l" r="r" t="t"/>
              <a:pathLst>
                <a:path h="371263" w="371241">
                  <a:moveTo>
                    <a:pt x="371241" y="371263"/>
                  </a:moveTo>
                  <a:lnTo>
                    <a:pt x="0" y="371263"/>
                  </a:lnTo>
                  <a:lnTo>
                    <a:pt x="0" y="0"/>
                  </a:lnTo>
                </a:path>
              </a:pathLst>
            </a:custGeom>
            <a:noFill/>
            <a:ln cap="rnd" w="52674">
              <a:solidFill>
                <a:srgbClr val="0F1923"/>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8D1D2E04-194B-4F1B-B4B6-DD46ED7E9B60}"/>
                </a:ext>
              </a:extLst>
            </p:cNvPr>
            <p:cNvSpPr/>
            <p:nvPr/>
          </p:nvSpPr>
          <p:spPr>
            <a:xfrm>
              <a:off x="3806369" y="3810310"/>
              <a:ext cx="1883184" cy="893705"/>
            </a:xfrm>
            <a:custGeom>
              <a:avLst/>
              <a:gdLst>
                <a:gd fmla="*/ 1591700 w 1883184" name="connsiteX0"/>
                <a:gd fmla="*/ 893157 h 893705" name="connsiteY0"/>
                <a:gd fmla="*/ 1778233 w 1883184" name="connsiteX1"/>
                <a:gd fmla="*/ 893157 h 893705" name="connsiteY1"/>
                <a:gd fmla="*/ 1882625 w 1883184" name="connsiteX2"/>
                <a:gd fmla="*/ 788809 h 893705" name="connsiteY2"/>
                <a:gd fmla="*/ 1882625 w 1883184" name="connsiteX3"/>
                <a:gd fmla="*/ 788787 h 893705" name="connsiteY3"/>
                <a:gd fmla="*/ 1882625 w 1883184" name="connsiteX4"/>
                <a:gd fmla="*/ 103843 h 893705" name="connsiteY4"/>
                <a:gd fmla="*/ 1778277 w 1883184" name="connsiteX5"/>
                <a:gd fmla="*/ -549 h 893705" name="connsiteY5"/>
                <a:gd fmla="*/ 1778233 w 1883184" name="connsiteX6"/>
                <a:gd fmla="*/ -549 h 893705" name="connsiteY6"/>
                <a:gd fmla="*/ 103832 w 1883184" name="connsiteX7"/>
                <a:gd fmla="*/ -549 h 893705" name="connsiteY7"/>
                <a:gd fmla="*/ -560 w 1883184" name="connsiteX8"/>
                <a:gd fmla="*/ 103799 h 893705" name="connsiteY8"/>
                <a:gd fmla="*/ -560 w 1883184" name="connsiteX9"/>
                <a:gd fmla="*/ 103843 h 893705" name="connsiteY9"/>
                <a:gd fmla="*/ -560 w 1883184" name="connsiteX10"/>
                <a:gd fmla="*/ 788831 h 893705" name="connsiteY10"/>
                <a:gd fmla="*/ 103832 w 1883184" name="connsiteX11"/>
                <a:gd fmla="*/ 893157 h 893705" name="connsiteY11"/>
                <a:gd fmla="*/ 290365 w 1883184" name="connsiteX12"/>
                <a:gd fmla="*/ 893157 h 89370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3705" w="1883184">
                  <a:moveTo>
                    <a:pt x="1591700" y="893157"/>
                  </a:moveTo>
                  <a:lnTo>
                    <a:pt x="1778233" y="893157"/>
                  </a:lnTo>
                  <a:cubicBezTo>
                    <a:pt x="1835881" y="893179"/>
                    <a:pt x="1882603" y="846458"/>
                    <a:pt x="1882625" y="788809"/>
                  </a:cubicBezTo>
                  <a:cubicBezTo>
                    <a:pt x="1882625" y="788809"/>
                    <a:pt x="1882625" y="788787"/>
                    <a:pt x="1882625" y="788787"/>
                  </a:cubicBezTo>
                  <a:lnTo>
                    <a:pt x="1882625" y="103843"/>
                  </a:lnTo>
                  <a:cubicBezTo>
                    <a:pt x="1882647" y="46201"/>
                    <a:pt x="1835925" y="-536"/>
                    <a:pt x="1778277" y="-549"/>
                  </a:cubicBezTo>
                  <a:cubicBezTo>
                    <a:pt x="1778255" y="-549"/>
                    <a:pt x="1778255" y="-549"/>
                    <a:pt x="1778233" y="-549"/>
                  </a:cubicBezTo>
                  <a:lnTo>
                    <a:pt x="103832" y="-549"/>
                  </a:lnTo>
                  <a:cubicBezTo>
                    <a:pt x="46190" y="-560"/>
                    <a:pt x="-549" y="46157"/>
                    <a:pt x="-560" y="103799"/>
                  </a:cubicBezTo>
                  <a:cubicBezTo>
                    <a:pt x="-560" y="103814"/>
                    <a:pt x="-560" y="103827"/>
                    <a:pt x="-560" y="103843"/>
                  </a:cubicBezTo>
                  <a:lnTo>
                    <a:pt x="-560" y="788831"/>
                  </a:lnTo>
                  <a:cubicBezTo>
                    <a:pt x="-536" y="846458"/>
                    <a:pt x="46199" y="893179"/>
                    <a:pt x="103832" y="893157"/>
                  </a:cubicBezTo>
                  <a:lnTo>
                    <a:pt x="290365" y="893157"/>
                  </a:lnTo>
                </a:path>
              </a:pathLst>
            </a:custGeom>
            <a:solidFill>
              <a:schemeClr val="tx2"/>
            </a:solidFill>
            <a:ln cap="rnd" w="52674">
              <a:solidFill>
                <a:srgbClr val="0F1923"/>
              </a:solidFill>
              <a:prstDash val="solid"/>
              <a:round/>
            </a:ln>
          </p:spPr>
          <p:txBody>
            <a:bodyPr anchor="ctr" rtlCol="0"/>
            <a:lstStyle/>
            <a:p>
              <a:endParaRPr dirty="0" lang="en-US"/>
            </a:p>
          </p:txBody>
        </p:sp>
        <p:sp>
          <p:nvSpPr>
            <p:cNvPr id="11" name="Freeform: Shape 10">
              <a:extLst>
                <a:ext uri="{FF2B5EF4-FFF2-40B4-BE49-F238E27FC236}">
                  <a16:creationId xmlns:a16="http://schemas.microsoft.com/office/drawing/2014/main" id="{B9B0FE9F-B627-48D8-B0BB-7E375BF40F92}"/>
                </a:ext>
              </a:extLst>
            </p:cNvPr>
            <p:cNvSpPr/>
            <p:nvPr/>
          </p:nvSpPr>
          <p:spPr>
            <a:xfrm>
              <a:off x="4097294" y="4337633"/>
              <a:ext cx="1301356" cy="742350"/>
            </a:xfrm>
            <a:custGeom>
              <a:avLst/>
              <a:gdLst>
                <a:gd fmla="*/ 0 w 1301356" name="connsiteX0"/>
                <a:gd fmla="*/ 0 h 742350" name="connsiteY0"/>
                <a:gd fmla="*/ 0 w 1301356" name="connsiteX1"/>
                <a:gd fmla="*/ 366471 h 742350" name="connsiteY1"/>
                <a:gd fmla="*/ 0 w 1301356" name="connsiteX2"/>
                <a:gd fmla="*/ 742351 h 742350" name="connsiteY2"/>
                <a:gd fmla="*/ 1301357 w 1301356" name="connsiteX3"/>
                <a:gd fmla="*/ 742351 h 742350" name="connsiteY3"/>
                <a:gd fmla="*/ 1301357 w 1301356" name="connsiteX4"/>
                <a:gd fmla="*/ 366471 h 742350" name="connsiteY4"/>
                <a:gd fmla="*/ 1301357 w 1301356" name="connsiteX5"/>
                <a:gd fmla="*/ 0 h 7423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42350" w="1301356">
                  <a:moveTo>
                    <a:pt x="0" y="0"/>
                  </a:moveTo>
                  <a:lnTo>
                    <a:pt x="0" y="366471"/>
                  </a:lnTo>
                  <a:lnTo>
                    <a:pt x="0" y="742351"/>
                  </a:lnTo>
                  <a:lnTo>
                    <a:pt x="1301357" y="742351"/>
                  </a:lnTo>
                  <a:lnTo>
                    <a:pt x="1301357" y="366471"/>
                  </a:lnTo>
                  <a:lnTo>
                    <a:pt x="1301357" y="0"/>
                  </a:lnTo>
                </a:path>
              </a:pathLst>
            </a:custGeom>
            <a:solidFill>
              <a:srgbClr val="2196F3"/>
            </a:solidFill>
            <a:ln cap="rnd" w="52674">
              <a:no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295CA19B-0BA3-412A-A1AC-9E18D576E7D5}"/>
                </a:ext>
              </a:extLst>
            </p:cNvPr>
            <p:cNvSpPr/>
            <p:nvPr/>
          </p:nvSpPr>
          <p:spPr>
            <a:xfrm rot="17549998">
              <a:off x="5413525" y="3940285"/>
              <a:ext cx="121761" cy="121761"/>
            </a:xfrm>
            <a:custGeom>
              <a:avLst/>
              <a:gdLst>
                <a:gd fmla="*/ 121201 w 121761" name="connsiteX0"/>
                <a:gd fmla="*/ 60332 h 121761" name="connsiteY0"/>
                <a:gd fmla="*/ 60321 w 121761" name="connsiteX1"/>
                <a:gd fmla="*/ 121212 h 121761" name="connsiteY1"/>
                <a:gd fmla="*/ -560 w 121761" name="connsiteX2"/>
                <a:gd fmla="*/ 60332 h 121761" name="connsiteY2"/>
                <a:gd fmla="*/ 60321 w 121761" name="connsiteX3"/>
                <a:gd fmla="*/ -549 h 121761" name="connsiteY3"/>
                <a:gd fmla="*/ 121201 w 121761" name="connsiteX4"/>
                <a:gd fmla="*/ 60332 h 1217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61" w="121761">
                  <a:moveTo>
                    <a:pt x="121201" y="60332"/>
                  </a:moveTo>
                  <a:cubicBezTo>
                    <a:pt x="121201" y="93955"/>
                    <a:pt x="93944" y="121212"/>
                    <a:pt x="60321" y="121212"/>
                  </a:cubicBezTo>
                  <a:cubicBezTo>
                    <a:pt x="26698" y="121212"/>
                    <a:pt x="-560" y="93955"/>
                    <a:pt x="-560" y="60332"/>
                  </a:cubicBezTo>
                  <a:cubicBezTo>
                    <a:pt x="-560" y="26708"/>
                    <a:pt x="26698" y="-549"/>
                    <a:pt x="60321" y="-549"/>
                  </a:cubicBezTo>
                  <a:cubicBezTo>
                    <a:pt x="93944" y="-549"/>
                    <a:pt x="121201" y="26708"/>
                    <a:pt x="121201" y="60332"/>
                  </a:cubicBezTo>
                  <a:close/>
                </a:path>
              </a:pathLst>
            </a:custGeom>
            <a:solidFill>
              <a:schemeClr val="accent2"/>
            </a:solidFill>
            <a:ln cap="rnd" w="52674">
              <a:solidFill>
                <a:schemeClr val="accent2"/>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A0102833-17A6-43BD-868D-B3B6F1C21368}"/>
                </a:ext>
              </a:extLst>
            </p:cNvPr>
            <p:cNvSpPr/>
            <p:nvPr/>
          </p:nvSpPr>
          <p:spPr>
            <a:xfrm rot="18900000">
              <a:off x="5156525" y="3940276"/>
              <a:ext cx="121761" cy="121761"/>
            </a:xfrm>
            <a:custGeom>
              <a:avLst/>
              <a:gdLst>
                <a:gd fmla="*/ 121201 w 121761" name="connsiteX0"/>
                <a:gd fmla="*/ 60332 h 121761" name="connsiteY0"/>
                <a:gd fmla="*/ 60321 w 121761" name="connsiteX1"/>
                <a:gd fmla="*/ 121212 h 121761" name="connsiteY1"/>
                <a:gd fmla="*/ -560 w 121761" name="connsiteX2"/>
                <a:gd fmla="*/ 60332 h 121761" name="connsiteY2"/>
                <a:gd fmla="*/ 60321 w 121761" name="connsiteX3"/>
                <a:gd fmla="*/ -549 h 121761" name="connsiteY3"/>
                <a:gd fmla="*/ 121201 w 121761" name="connsiteX4"/>
                <a:gd fmla="*/ 60332 h 1217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61" w="121761">
                  <a:moveTo>
                    <a:pt x="121201" y="60332"/>
                  </a:moveTo>
                  <a:cubicBezTo>
                    <a:pt x="121201" y="93955"/>
                    <a:pt x="93944" y="121212"/>
                    <a:pt x="60321" y="121212"/>
                  </a:cubicBezTo>
                  <a:cubicBezTo>
                    <a:pt x="26698" y="121212"/>
                    <a:pt x="-560" y="93955"/>
                    <a:pt x="-560" y="60332"/>
                  </a:cubicBezTo>
                  <a:cubicBezTo>
                    <a:pt x="-560" y="26708"/>
                    <a:pt x="26698" y="-549"/>
                    <a:pt x="60321" y="-549"/>
                  </a:cubicBezTo>
                  <a:cubicBezTo>
                    <a:pt x="93944" y="-549"/>
                    <a:pt x="121201" y="26708"/>
                    <a:pt x="121201" y="60332"/>
                  </a:cubicBezTo>
                  <a:close/>
                </a:path>
              </a:pathLst>
            </a:custGeom>
            <a:solidFill>
              <a:schemeClr val="accent2"/>
            </a:solidFill>
            <a:ln cap="rnd" w="52674">
              <a:solidFill>
                <a:schemeClr val="accent2"/>
              </a:solidFill>
              <a:prstDash val="solid"/>
              <a:round/>
            </a:ln>
          </p:spPr>
          <p:txBody>
            <a:bodyPr anchor="ctr" rtlCol="0"/>
            <a:lstStyle/>
            <a:p>
              <a:endParaRPr dirty="0" lang="en-US"/>
            </a:p>
          </p:txBody>
        </p:sp>
        <p:sp>
          <p:nvSpPr>
            <p:cNvPr id="16" name="Freeform: Shape 15">
              <a:extLst>
                <a:ext uri="{FF2B5EF4-FFF2-40B4-BE49-F238E27FC236}">
                  <a16:creationId xmlns:a16="http://schemas.microsoft.com/office/drawing/2014/main" id="{2335D3DE-5E00-4688-A48E-2FF471416FEC}"/>
                </a:ext>
              </a:extLst>
            </p:cNvPr>
            <p:cNvSpPr/>
            <p:nvPr/>
          </p:nvSpPr>
          <p:spPr>
            <a:xfrm>
              <a:off x="4334902" y="4886899"/>
              <a:ext cx="826141" cy="2198"/>
            </a:xfrm>
            <a:custGeom>
              <a:avLst/>
              <a:gdLst>
                <a:gd fmla="*/ 0 w 826141" name="connsiteX0"/>
                <a:gd fmla="*/ 0 h 2198" name="connsiteY0"/>
                <a:gd fmla="*/ 826141 w 826141" name="connsiteX1"/>
                <a:gd fmla="*/ 0 h 2198" name="connsiteY1"/>
              </a:gdLst>
              <a:ahLst/>
              <a:cxnLst>
                <a:cxn ang="0">
                  <a:pos x="connsiteX0" y="connsiteY0"/>
                </a:cxn>
                <a:cxn ang="0">
                  <a:pos x="connsiteX1" y="connsiteY1"/>
                </a:cxn>
              </a:cxnLst>
              <a:rect b="b" l="l" r="r" t="t"/>
              <a:pathLst>
                <a:path h="2198" w="826141">
                  <a:moveTo>
                    <a:pt x="0" y="0"/>
                  </a:moveTo>
                  <a:lnTo>
                    <a:pt x="826141" y="0"/>
                  </a:lnTo>
                </a:path>
              </a:pathLst>
            </a:custGeom>
            <a:ln cap="rnd" w="52674">
              <a:solidFill>
                <a:schemeClr val="bg1"/>
              </a:solidFill>
              <a:prstDash val="solid"/>
              <a:round/>
            </a:ln>
          </p:spPr>
          <p:txBody>
            <a:bodyPr anchor="ctr" rtlCol="0"/>
            <a:lstStyle/>
            <a:p>
              <a:endParaRPr dirty="0" lang="en-US"/>
            </a:p>
          </p:txBody>
        </p:sp>
        <p:sp>
          <p:nvSpPr>
            <p:cNvPr id="17" name="Freeform: Shape 16">
              <a:extLst>
                <a:ext uri="{FF2B5EF4-FFF2-40B4-BE49-F238E27FC236}">
                  <a16:creationId xmlns:a16="http://schemas.microsoft.com/office/drawing/2014/main" id="{074B914B-FA02-4A48-9953-AAB99F224775}"/>
                </a:ext>
              </a:extLst>
            </p:cNvPr>
            <p:cNvSpPr/>
            <p:nvPr/>
          </p:nvSpPr>
          <p:spPr>
            <a:xfrm>
              <a:off x="4334902" y="4704103"/>
              <a:ext cx="826141" cy="2198"/>
            </a:xfrm>
            <a:custGeom>
              <a:avLst/>
              <a:gdLst>
                <a:gd fmla="*/ 0 w 826141" name="connsiteX0"/>
                <a:gd fmla="*/ 0 h 2198" name="connsiteY0"/>
                <a:gd fmla="*/ 826141 w 826141" name="connsiteX1"/>
                <a:gd fmla="*/ 0 h 2198" name="connsiteY1"/>
              </a:gdLst>
              <a:ahLst/>
              <a:cxnLst>
                <a:cxn ang="0">
                  <a:pos x="connsiteX0" y="connsiteY0"/>
                </a:cxn>
                <a:cxn ang="0">
                  <a:pos x="connsiteX1" y="connsiteY1"/>
                </a:cxn>
              </a:cxnLst>
              <a:rect b="b" l="l" r="r" t="t"/>
              <a:pathLst>
                <a:path h="2198" w="826141">
                  <a:moveTo>
                    <a:pt x="0" y="0"/>
                  </a:moveTo>
                  <a:lnTo>
                    <a:pt x="826141" y="0"/>
                  </a:lnTo>
                </a:path>
              </a:pathLst>
            </a:custGeom>
            <a:ln cap="rnd" w="52674">
              <a:solidFill>
                <a:schemeClr val="bg1"/>
              </a:solidFill>
              <a:prstDash val="solid"/>
              <a:round/>
            </a:ln>
          </p:spPr>
          <p:txBody>
            <a:bodyPr anchor="ctr" rtlCol="0"/>
            <a:lstStyle/>
            <a:p>
              <a:endParaRPr dirty="0" lang="en-US"/>
            </a:p>
          </p:txBody>
        </p:sp>
        <p:sp>
          <p:nvSpPr>
            <p:cNvPr id="18" name="Freeform: Shape 17">
              <a:extLst>
                <a:ext uri="{FF2B5EF4-FFF2-40B4-BE49-F238E27FC236}">
                  <a16:creationId xmlns:a16="http://schemas.microsoft.com/office/drawing/2014/main" id="{EF808163-3C6B-4A29-B82E-D08723CFEF04}"/>
                </a:ext>
              </a:extLst>
            </p:cNvPr>
            <p:cNvSpPr/>
            <p:nvPr/>
          </p:nvSpPr>
          <p:spPr>
            <a:xfrm>
              <a:off x="4334902" y="4521088"/>
              <a:ext cx="826141" cy="2198"/>
            </a:xfrm>
            <a:custGeom>
              <a:avLst/>
              <a:gdLst>
                <a:gd fmla="*/ 0 w 826141" name="connsiteX0"/>
                <a:gd fmla="*/ 0 h 2198" name="connsiteY0"/>
                <a:gd fmla="*/ 826141 w 826141" name="connsiteX1"/>
                <a:gd fmla="*/ 0 h 2198" name="connsiteY1"/>
              </a:gdLst>
              <a:ahLst/>
              <a:cxnLst>
                <a:cxn ang="0">
                  <a:pos x="connsiteX0" y="connsiteY0"/>
                </a:cxn>
                <a:cxn ang="0">
                  <a:pos x="connsiteX1" y="connsiteY1"/>
                </a:cxn>
              </a:cxnLst>
              <a:rect b="b" l="l" r="r" t="t"/>
              <a:pathLst>
                <a:path h="2198" w="826141">
                  <a:moveTo>
                    <a:pt x="0" y="0"/>
                  </a:moveTo>
                  <a:lnTo>
                    <a:pt x="826141" y="0"/>
                  </a:lnTo>
                </a:path>
              </a:pathLst>
            </a:custGeom>
            <a:ln cap="rnd" w="52674">
              <a:solidFill>
                <a:schemeClr val="bg1"/>
              </a:solidFill>
              <a:prstDash val="solid"/>
              <a:round/>
            </a:ln>
          </p:spPr>
          <p:txBody>
            <a:bodyPr anchor="ctr" rtlCol="0"/>
            <a:lstStyle/>
            <a:p>
              <a:endParaRPr dirty="0" lang="en-US"/>
            </a:p>
          </p:txBody>
        </p:sp>
        <p:sp>
          <p:nvSpPr>
            <p:cNvPr id="19" name="Freeform: Shape 18">
              <a:extLst>
                <a:ext uri="{FF2B5EF4-FFF2-40B4-BE49-F238E27FC236}">
                  <a16:creationId xmlns:a16="http://schemas.microsoft.com/office/drawing/2014/main" id="{C98F9587-CA90-4026-A631-479F79B1C9F6}"/>
                </a:ext>
              </a:extLst>
            </p:cNvPr>
            <p:cNvSpPr/>
            <p:nvPr/>
          </p:nvSpPr>
          <p:spPr>
            <a:xfrm>
              <a:off x="4097272" y="4337633"/>
              <a:ext cx="1301378" cy="2198"/>
            </a:xfrm>
            <a:custGeom>
              <a:avLst/>
              <a:gdLst>
                <a:gd fmla="*/ 0 w 1301378" name="connsiteX0"/>
                <a:gd fmla="*/ 0 h 2198" name="connsiteY0"/>
                <a:gd fmla="*/ 1301379 w 1301378" name="connsiteX1"/>
                <a:gd fmla="*/ 0 h 2198" name="connsiteY1"/>
              </a:gdLst>
              <a:ahLst/>
              <a:cxnLst>
                <a:cxn ang="0">
                  <a:pos x="connsiteX0" y="connsiteY0"/>
                </a:cxn>
                <a:cxn ang="0">
                  <a:pos x="connsiteX1" y="connsiteY1"/>
                </a:cxn>
              </a:cxnLst>
              <a:rect b="b" l="l" r="r" t="t"/>
              <a:pathLst>
                <a:path h="2198" w="1301378">
                  <a:moveTo>
                    <a:pt x="0" y="0"/>
                  </a:moveTo>
                  <a:lnTo>
                    <a:pt x="1301379" y="0"/>
                  </a:lnTo>
                </a:path>
              </a:pathLst>
            </a:custGeom>
            <a:ln cap="rnd" w="52674">
              <a:solidFill>
                <a:schemeClr val="accent2"/>
              </a:solidFill>
              <a:prstDash val="solid"/>
              <a:round/>
            </a:ln>
          </p:spPr>
          <p:txBody>
            <a:bodyPr anchor="ctr" rtlCol="0"/>
            <a:lstStyle/>
            <a:p>
              <a:endParaRPr dirty="0" lang="en-US"/>
            </a:p>
          </p:txBody>
        </p:sp>
      </p:grpSp>
      <p:grpSp>
        <p:nvGrpSpPr>
          <p:cNvPr id="30" name="Group 29">
            <a:extLst>
              <a:ext uri="{FF2B5EF4-FFF2-40B4-BE49-F238E27FC236}">
                <a16:creationId xmlns:a16="http://schemas.microsoft.com/office/drawing/2014/main" id="{F2536D40-7430-4243-BE33-5416357CA82D}"/>
              </a:ext>
            </a:extLst>
          </p:cNvPr>
          <p:cNvGrpSpPr/>
          <p:nvPr/>
        </p:nvGrpSpPr>
        <p:grpSpPr>
          <a:xfrm>
            <a:off x="9605807" y="2307376"/>
            <a:ext cx="1662266" cy="627655"/>
            <a:chOff x="7514834" y="4982073"/>
            <a:chExt cx="1662266" cy="627655"/>
          </a:xfrm>
        </p:grpSpPr>
        <p:sp>
          <p:nvSpPr>
            <p:cNvPr id="27" name="Rectangle: Rounded Corners 26">
              <a:extLst>
                <a:ext uri="{FF2B5EF4-FFF2-40B4-BE49-F238E27FC236}">
                  <a16:creationId xmlns:a16="http://schemas.microsoft.com/office/drawing/2014/main" id="{834DCAF4-0681-44E9-B0C5-960144E1CE7D}"/>
                </a:ext>
              </a:extLst>
            </p:cNvPr>
            <p:cNvSpPr/>
            <p:nvPr/>
          </p:nvSpPr>
          <p:spPr>
            <a:xfrm>
              <a:off x="7514834" y="5091113"/>
              <a:ext cx="1662266" cy="518615"/>
            </a:xfrm>
            <a:prstGeom prst="roundRect">
              <a:avLst>
                <a:gd fmla="val 22742" name="adj"/>
              </a:avLst>
            </a:prstGeom>
            <a:solidFill>
              <a:schemeClr val="tx2"/>
            </a:solidFill>
            <a:ln cap="flat" w="5475">
              <a:noFill/>
              <a:prstDash val="solid"/>
              <a:miter/>
            </a:ln>
          </p:spPr>
          <p:txBody>
            <a:bodyPr anchor="ctr" rtlCol="0"/>
            <a:lstStyle/>
            <a:p>
              <a:endParaRPr dirty="0" lang="en-US"/>
            </a:p>
          </p:txBody>
        </p:sp>
        <p:pic>
          <p:nvPicPr>
            <p:cNvPr id="29" name="Graphic 28">
              <a:extLst>
                <a:ext uri="{FF2B5EF4-FFF2-40B4-BE49-F238E27FC236}">
                  <a16:creationId xmlns:a16="http://schemas.microsoft.com/office/drawing/2014/main" id="{A0F4184C-C1B1-4411-9BAA-8C3E4653F7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01199" y="4982073"/>
              <a:ext cx="713379" cy="589313"/>
            </a:xfrm>
            <a:prstGeom prst="rect">
              <a:avLst/>
            </a:prstGeom>
          </p:spPr>
        </p:pic>
      </p:grpSp>
      <p:sp>
        <p:nvSpPr>
          <p:cNvPr id="31" name="TextBox 30">
            <a:extLst>
              <a:ext uri="{FF2B5EF4-FFF2-40B4-BE49-F238E27FC236}">
                <a16:creationId xmlns:a16="http://schemas.microsoft.com/office/drawing/2014/main" id="{60096DD0-499B-4AB4-AF2C-DE22C6C79AA1}"/>
              </a:ext>
            </a:extLst>
          </p:cNvPr>
          <p:cNvSpPr txBox="1"/>
          <p:nvPr/>
        </p:nvSpPr>
        <p:spPr>
          <a:xfrm>
            <a:off x="558418" y="3611882"/>
            <a:ext cx="2926080" cy="1569660"/>
          </a:xfrm>
          <a:prstGeom prst="rect">
            <a:avLst/>
          </a:prstGeom>
          <a:noFill/>
        </p:spPr>
        <p:txBody>
          <a:bodyPr rtlCol="0" wrap="square">
            <a:spAutoFit/>
          </a:bodyPr>
          <a:lstStyle/>
          <a:p txid="c35d296d2aa45e900119ab6d83856435">
            <a:pPr algn="l" indent="-342900" marL="342900">
              <a:buClr>
                <a:srgbClr val="008CCF"/>
              </a:buClr>
              <a:buFont charset="-79" pitchFamily="2" typeface="Rubik"/>
              <a:buChar char="•"/>
            </a:pPr>
            <a:r>
              <a:rPr dirty="0" lang="en-US" sz="2400"/>
              <a:t>Comment visualiser les informations relatives à la valeur des données</a:t>
            </a:r>
          </a:p>
        </p:txBody>
      </p:sp>
      <p:sp>
        <p:nvSpPr>
          <p:cNvPr id="32" name="TextBox 31">
            <a:extLst>
              <a:ext uri="{FF2B5EF4-FFF2-40B4-BE49-F238E27FC236}">
                <a16:creationId xmlns:a16="http://schemas.microsoft.com/office/drawing/2014/main" id="{F1916CB8-64F5-4803-9AD2-8423C5F801D6}"/>
              </a:ext>
            </a:extLst>
          </p:cNvPr>
          <p:cNvSpPr txBox="1"/>
          <p:nvPr/>
        </p:nvSpPr>
        <p:spPr>
          <a:xfrm>
            <a:off x="3152549" y="3611882"/>
            <a:ext cx="2926080" cy="1200329"/>
          </a:xfrm>
          <a:prstGeom prst="rect">
            <a:avLst/>
          </a:prstGeom>
          <a:noFill/>
        </p:spPr>
        <p:txBody>
          <a:bodyPr rtlCol="0" wrap="square">
            <a:spAutoFit/>
          </a:bodyPr>
          <a:lstStyle/>
          <a:p txid="e25d1087304ba289996cbc55836dbf14">
            <a:pPr algn="l" indent="-342900" marL="342900">
              <a:buClr>
                <a:srgbClr val="008CCF"/>
              </a:buClr>
              <a:buFont charset="-79" pitchFamily="2" typeface="Rubik"/>
              <a:buChar char="•"/>
            </a:pPr>
            <a:r>
              <a:rPr dirty="0" lang="en-US" sz="2400"/>
              <a:t>Comment imprimer les formulaires de saisie</a:t>
            </a:r>
          </a:p>
        </p:txBody>
      </p:sp>
      <p:sp>
        <p:nvSpPr>
          <p:cNvPr id="33" name="TextBox 32">
            <a:extLst>
              <a:ext uri="{FF2B5EF4-FFF2-40B4-BE49-F238E27FC236}">
                <a16:creationId xmlns:a16="http://schemas.microsoft.com/office/drawing/2014/main" id="{643BAE87-5030-4D2F-8DF7-C09240531077}"/>
              </a:ext>
            </a:extLst>
          </p:cNvPr>
          <p:cNvSpPr txBox="1"/>
          <p:nvPr/>
        </p:nvSpPr>
        <p:spPr>
          <a:xfrm>
            <a:off x="9274066" y="3611882"/>
            <a:ext cx="2560882" cy="1200329"/>
          </a:xfrm>
          <a:prstGeom prst="rect">
            <a:avLst/>
          </a:prstGeom>
          <a:noFill/>
        </p:spPr>
        <p:txBody>
          <a:bodyPr rtlCol="0" wrap="square">
            <a:spAutoFit/>
          </a:bodyPr>
          <a:lstStyle/>
          <a:p txid="8b2d88b167a2742d090ed76a724147dc">
            <a:pPr algn="l" indent="-342900" marL="342900">
              <a:buClr>
                <a:srgbClr val="008CCF"/>
              </a:buClr>
              <a:buFont charset="-79" pitchFamily="2" typeface="Rubik"/>
              <a:buChar char="•"/>
            </a:pPr>
            <a:r>
              <a:rPr dirty="0" lang="en-US" sz="2400"/>
              <a:t>Boutons valider et terminer</a:t>
            </a:r>
          </a:p>
        </p:txBody>
      </p:sp>
      <p:sp>
        <p:nvSpPr>
          <p:cNvPr id="21" name="TextBox 20">
            <a:extLst>
              <a:ext uri="{FF2B5EF4-FFF2-40B4-BE49-F238E27FC236}">
                <a16:creationId xmlns:a16="http://schemas.microsoft.com/office/drawing/2014/main" id="{9C85B84D-25DF-460E-95A7-30F401EA4B25}"/>
              </a:ext>
            </a:extLst>
          </p:cNvPr>
          <p:cNvSpPr txBox="1"/>
          <p:nvPr/>
        </p:nvSpPr>
        <p:spPr>
          <a:xfrm>
            <a:off x="6543905" y="3611882"/>
            <a:ext cx="2926080" cy="1200329"/>
          </a:xfrm>
          <a:prstGeom prst="rect">
            <a:avLst/>
          </a:prstGeom>
          <a:noFill/>
        </p:spPr>
        <p:txBody>
          <a:bodyPr rtlCol="0" wrap="square">
            <a:spAutoFit/>
          </a:bodyPr>
          <a:lstStyle/>
          <a:p txid="176a0ad31de0b1882ad8c9ab378eddac">
            <a:pPr algn="l" indent="-342900" marL="342900">
              <a:buClr>
                <a:srgbClr val="008CCF"/>
              </a:buClr>
              <a:buFont charset="-79" pitchFamily="2" typeface="Rubik"/>
              <a:buChar char="•"/>
            </a:pPr>
            <a:r>
              <a:rPr dirty="0" lang="en-US" sz="2400"/>
              <a:t>Comprendre les informations des métadonnées</a:t>
            </a:r>
          </a:p>
        </p:txBody>
      </p:sp>
      <p:pic>
        <p:nvPicPr>
          <p:cNvPr id="5" name="Graphic 4">
            <a:extLst>
              <a:ext uri="{FF2B5EF4-FFF2-40B4-BE49-F238E27FC236}">
                <a16:creationId xmlns:a16="http://schemas.microsoft.com/office/drawing/2014/main" id="{D5F5369A-77C3-4C36-A184-9E91EA4779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1952" y="1928604"/>
            <a:ext cx="1677762" cy="1385198"/>
          </a:xfrm>
          <a:prstGeom prst="rect">
            <a:avLst/>
          </a:prstGeom>
        </p:spPr>
      </p:pic>
    </p:spTree>
    <p:custDataLst>
      <p:tags r:id="rId1"/>
    </p:custDataLst>
    <p:extLst>
      <p:ext uri="{BB962C8B-B14F-4D97-AF65-F5344CB8AC3E}">
        <p14:creationId xmlns:p14="http://schemas.microsoft.com/office/powerpoint/2010/main" val="3868657709"/>
      </p:ext>
    </p:extLst>
  </p:cSld>
  <p:clrMapOvr>
    <a:masterClrMapping/>
  </p:clrMapOvr>
  <mc:AlternateContent xmlns:mc="http://schemas.openxmlformats.org/markup-compatibility/2006" xmlns:p159="http://schemas.microsoft.com/office/powerpoint/2015/09/main">
    <mc:Choice Requires="p159">
      <p:transition advTm="21648" spd="slow">
        <p159:morph option="byObject"/>
      </p:transition>
    </mc:Choice>
    <mc:Fallback xmlns="">
      <p:transition advTm="2164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3"/>
                                        </p:tgtEl>
                                        <p:attrNameLst>
                                          <p:attrName>style.visibility</p:attrName>
                                        </p:attrNameLst>
                                      </p:cBhvr>
                                      <p:to>
                                        <p:strVal val="visible"/>
                                      </p:to>
                                    </p:set>
                                    <p:animEffect filter="fade" transition="in">
                                      <p:cBhvr>
                                        <p:cTn dur="500" id="22"/>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P grpId="0" spid="33"/>
      <p:bldP grpId="0" spid="2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958DD1-2F96-1809-CE95-958B5093A726}"/>
              </a:ext>
            </a:extLst>
          </p:cNvPr>
          <p:cNvSpPr txBox="1"/>
          <p:nvPr/>
        </p:nvSpPr>
        <p:spPr>
          <a:xfrm>
            <a:off x="5041557" y="337339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542998814"/>
      </p:ext>
    </p:extLst>
  </p:cSld>
  <p:clrMapOvr>
    <a:masterClrMapping/>
  </p:clrMapOvr>
  <mc:AlternateContent xmlns:mc="http://schemas.openxmlformats.org/markup-compatibility/2006" xmlns:p14="http://schemas.microsoft.com/office/powerpoint/2010/main">
    <mc:Choice Requires="p14">
      <p:transition advTm="30000" p14:dur="1250" spd="slow"/>
    </mc:Choice>
    <mc:Fallback xmlns="">
      <p:transition advTm="30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6A6E1-1495-4376-A596-772CCE94B4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4" name="Rectangle 3">
            <a:extLst>
              <a:ext uri="{FF2B5EF4-FFF2-40B4-BE49-F238E27FC236}">
                <a16:creationId xmlns:a16="http://schemas.microsoft.com/office/drawing/2014/main" id="{0682D9D7-12A5-4BC8-8F80-AC946B634889}"/>
              </a:ext>
            </a:extLst>
          </p:cNvPr>
          <p:cNvSpPr/>
          <p:nvPr/>
        </p:nvSpPr>
        <p:spPr>
          <a:xfrm>
            <a:off x="3807912" y="3169085"/>
            <a:ext cx="4421688" cy="258036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86789532"/>
      </p:ext>
    </p:extLst>
  </p:cSld>
  <p:clrMapOvr>
    <a:masterClrMapping/>
  </p:clrMapOvr>
  <mc:AlternateContent xmlns:mc="http://schemas.openxmlformats.org/markup-compatibility/2006" xmlns:p14="http://schemas.microsoft.com/office/powerpoint/2010/main">
    <mc:Choice Requires="p14">
      <p:transition advTm="9736" p14:dur="2000" spd="slow"/>
    </mc:Choice>
    <mc:Fallback xmlns="">
      <p:transition advTm="9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6A6E1-1495-4376-A596-772CCE94B4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05766" y="-2815389"/>
            <a:ext cx="18154313" cy="10211800"/>
          </a:xfrm>
          <a:prstGeom prst="rect">
            <a:avLst/>
          </a:prstGeom>
        </p:spPr>
      </p:pic>
      <p:sp>
        <p:nvSpPr>
          <p:cNvPr id="5" name="Rectangle 4">
            <a:extLst>
              <a:ext uri="{FF2B5EF4-FFF2-40B4-BE49-F238E27FC236}">
                <a16:creationId xmlns:a16="http://schemas.microsoft.com/office/drawing/2014/main" id="{D2EC7791-5896-4EB5-9974-A79DA6E09511}"/>
              </a:ext>
            </a:extLst>
          </p:cNvPr>
          <p:cNvSpPr/>
          <p:nvPr/>
        </p:nvSpPr>
        <p:spPr>
          <a:xfrm>
            <a:off x="3070933" y="2486697"/>
            <a:ext cx="409246" cy="24264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0E4D2AC4-DBC2-4661-86EB-A878AA8B2E49}"/>
              </a:ext>
            </a:extLst>
          </p:cNvPr>
          <p:cNvSpPr/>
          <p:nvPr/>
        </p:nvSpPr>
        <p:spPr>
          <a:xfrm>
            <a:off x="3086854" y="4763069"/>
            <a:ext cx="6070793" cy="943970"/>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Rotate right with solid fill" id="7" name="Graphic 6">
            <a:extLst>
              <a:ext uri="{FF2B5EF4-FFF2-40B4-BE49-F238E27FC236}">
                <a16:creationId xmlns:a16="http://schemas.microsoft.com/office/drawing/2014/main" id="{7915E205-5270-407F-930B-B7140EDCA7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3451" y="2785545"/>
            <a:ext cx="914400" cy="914400"/>
          </a:xfrm>
          <a:prstGeom prst="rect">
            <a:avLst/>
          </a:prstGeom>
        </p:spPr>
      </p:pic>
    </p:spTree>
    <p:custDataLst>
      <p:tags r:id="rId1"/>
    </p:custDataLst>
    <p:extLst>
      <p:ext uri="{BB962C8B-B14F-4D97-AF65-F5344CB8AC3E}">
        <p14:creationId xmlns:p14="http://schemas.microsoft.com/office/powerpoint/2010/main" val="668778021"/>
      </p:ext>
    </p:extLst>
  </p:cSld>
  <p:clrMapOvr>
    <a:masterClrMapping/>
  </p:clrMapOvr>
  <mc:AlternateContent xmlns:mc="http://schemas.openxmlformats.org/markup-compatibility/2006" xmlns:p159="http://schemas.microsoft.com/office/powerpoint/2015/09/main">
    <mc:Choice Requires="p159">
      <p:transition advTm="33780" spd="slow">
        <p159:morph option="byObject"/>
      </p:transition>
    </mc:Choice>
    <mc:Fallback xmlns="">
      <p:transition advTm="3378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par>
                                <p:cTn fill="hold" grpId="0"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childTnLst>
                          </p:cTn>
                        </p:par>
                      </p:childTnLst>
                    </p:cTn>
                  </p:par>
                  <p:par>
                    <p:cTn fill="hold" id="16">
                      <p:stCondLst>
                        <p:cond delay="indefinite"/>
                      </p:stCondLst>
                      <p:childTnLst>
                        <p:par>
                          <p:cTn fill="hold" id="17">
                            <p:stCondLst>
                              <p:cond delay="0"/>
                            </p:stCondLst>
                            <p:childTnLst>
                              <p:par>
                                <p:cTn fill="hold" grpId="1" id="18" nodeType="clickEffect" presetClass="exit" presetID="10" presetSubtype="0">
                                  <p:stCondLst>
                                    <p:cond delay="0"/>
                                  </p:stCondLst>
                                  <p:childTnLst>
                                    <p:animEffect filter="fade" transition="out">
                                      <p:cBhvr>
                                        <p:cTn dur="500" id="19"/>
                                        <p:tgtEl>
                                          <p:spTgt spid="6"/>
                                        </p:tgtEl>
                                      </p:cBhvr>
                                    </p:animEffect>
                                    <p:set>
                                      <p:cBhvr>
                                        <p:cTn dur="1" fill="hold" id="20">
                                          <p:stCondLst>
                                            <p:cond delay="499"/>
                                          </p:stCondLst>
                                        </p:cTn>
                                        <p:tgtEl>
                                          <p:spTgt spid="6"/>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2" presetSubtype="1">
                                  <p:stCondLst>
                                    <p:cond delay="0"/>
                                  </p:stCondLst>
                                  <p:childTnLst>
                                    <p:set>
                                      <p:cBhvr>
                                        <p:cTn dur="1" fill="hold" id="24">
                                          <p:stCondLst>
                                            <p:cond delay="0"/>
                                          </p:stCondLst>
                                        </p:cTn>
                                        <p:tgtEl>
                                          <p:spTgt spid="7"/>
                                        </p:tgtEl>
                                        <p:attrNameLst>
                                          <p:attrName>style.visibility</p:attrName>
                                        </p:attrNameLst>
                                      </p:cBhvr>
                                      <p:to>
                                        <p:strVal val="visible"/>
                                      </p:to>
                                    </p:set>
                                    <p:animEffect filter="wipe(up)" transition="in">
                                      <p:cBhvr>
                                        <p:cTn dur="500" id="25"/>
                                        <p:tgtEl>
                                          <p:spTgt spid="7"/>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22" presetSubtype="1">
                                  <p:stCondLst>
                                    <p:cond delay="0"/>
                                  </p:stCondLst>
                                  <p:childTnLst>
                                    <p:animEffect filter="wipe(up)" transition="out">
                                      <p:cBhvr>
                                        <p:cTn dur="500" id="29"/>
                                        <p:tgtEl>
                                          <p:spTgt spid="7"/>
                                        </p:tgtEl>
                                      </p:cBhvr>
                                    </p:animEffect>
                                    <p:set>
                                      <p:cBhvr>
                                        <p:cTn dur="1" fill="hold" id="30">
                                          <p:stCondLst>
                                            <p:cond delay="499"/>
                                          </p:stCondLst>
                                        </p:cTn>
                                        <p:tgtEl>
                                          <p:spTgt spid="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26A6E1-1495-4376-A596-772CCE94B4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310" y="-28073"/>
            <a:ext cx="12241908" cy="6886072"/>
          </a:xfrm>
          <a:prstGeom prst="rect">
            <a:avLst/>
          </a:prstGeom>
        </p:spPr>
      </p:pic>
      <p:sp>
        <p:nvSpPr>
          <p:cNvPr id="15" name="Rectangle: Rounded Corners 14">
            <a:extLst>
              <a:ext uri="{FF2B5EF4-FFF2-40B4-BE49-F238E27FC236}">
                <a16:creationId xmlns:a16="http://schemas.microsoft.com/office/drawing/2014/main" id="{1517DB2F-82A8-4ACA-9DFA-D335D6EE271F}"/>
              </a:ext>
            </a:extLst>
          </p:cNvPr>
          <p:cNvSpPr/>
          <p:nvPr/>
        </p:nvSpPr>
        <p:spPr>
          <a:xfrm>
            <a:off x="2992760" y="635616"/>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BD30A227-828D-4DEC-BC41-6E447CD0AD52}"/>
              </a:ext>
            </a:extLst>
          </p:cNvPr>
          <p:cNvGrpSpPr/>
          <p:nvPr/>
        </p:nvGrpSpPr>
        <p:grpSpPr>
          <a:xfrm>
            <a:off x="2641612" y="233280"/>
            <a:ext cx="804672" cy="804672"/>
            <a:chOff x="10901033" y="516564"/>
            <a:chExt cx="804672" cy="804672"/>
          </a:xfrm>
        </p:grpSpPr>
        <p:sp>
          <p:nvSpPr>
            <p:cNvPr id="9" name="Oval 8">
              <a:extLst>
                <a:ext uri="{FF2B5EF4-FFF2-40B4-BE49-F238E27FC236}">
                  <a16:creationId xmlns:a16="http://schemas.microsoft.com/office/drawing/2014/main" id="{DC5AA2A0-B607-4A52-9608-24544DF594D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0" name="Group 9">
              <a:extLst>
                <a:ext uri="{FF2B5EF4-FFF2-40B4-BE49-F238E27FC236}">
                  <a16:creationId xmlns:a16="http://schemas.microsoft.com/office/drawing/2014/main" id="{754EE9F9-2807-4D9C-A6B4-4927DDB7CF7E}"/>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323A334-CD50-4305-A4E8-978C989A90B3}"/>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64086D2C-DB31-4066-9CAC-A353FD31B4F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CAFC994C-77CB-41DD-B6AA-492B13BA881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1D40AB5-B19F-4C10-A7C0-DB5996E61136}"/>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6" name="TextBox 15">
            <a:extLst>
              <a:ext uri="{FF2B5EF4-FFF2-40B4-BE49-F238E27FC236}">
                <a16:creationId xmlns:a16="http://schemas.microsoft.com/office/drawing/2014/main" id="{67D591B5-90E2-409B-98E4-24AED9076688}"/>
              </a:ext>
            </a:extLst>
          </p:cNvPr>
          <p:cNvSpPr txBox="1"/>
          <p:nvPr/>
        </p:nvSpPr>
        <p:spPr>
          <a:xfrm>
            <a:off x="3488092" y="807119"/>
            <a:ext cx="4601468" cy="461665"/>
          </a:xfrm>
          <a:prstGeom prst="rect">
            <a:avLst/>
          </a:prstGeom>
          <a:noFill/>
        </p:spPr>
        <p:txBody>
          <a:bodyPr rtlCol="0" wrap="square">
            <a:spAutoFit/>
          </a:bodyPr>
          <a:lstStyle/>
          <a:p txid="3510b281b12ca26e3f9e719121b6afda">
            <a:pPr algn="l">
              <a:buClr>
                <a:srgbClr val="008CCF"/>
              </a:buClr>
            </a:pPr>
            <a:r>
              <a:rPr dirty="0" lang="en-US" sz="2400"/>
              <a:t>Éléments de données non numériques :</a:t>
            </a:r>
          </a:p>
        </p:txBody>
      </p:sp>
      <p:sp>
        <p:nvSpPr>
          <p:cNvPr id="17" name="TextBox 16">
            <a:extLst>
              <a:ext uri="{FF2B5EF4-FFF2-40B4-BE49-F238E27FC236}">
                <a16:creationId xmlns:a16="http://schemas.microsoft.com/office/drawing/2014/main" id="{F8A92AA9-928A-4B75-A410-165298623A51}"/>
              </a:ext>
            </a:extLst>
          </p:cNvPr>
          <p:cNvSpPr txBox="1"/>
          <p:nvPr/>
        </p:nvSpPr>
        <p:spPr>
          <a:xfrm>
            <a:off x="3563254" y="1293273"/>
            <a:ext cx="4601468" cy="461665"/>
          </a:xfrm>
          <a:prstGeom prst="rect">
            <a:avLst/>
          </a:prstGeom>
          <a:noFill/>
        </p:spPr>
        <p:txBody>
          <a:bodyPr rtlCol="0" wrap="square">
            <a:spAutoFit/>
          </a:bodyPr>
          <a:lstStyle/>
          <a:p txid="8bb2103beccb3afc44946d2a25742175">
            <a:pPr algn="l" indent="-342900" marL="342900">
              <a:buClr>
                <a:srgbClr val="008CCF"/>
              </a:buClr>
              <a:buFont charset="0" panose="020B0604020202020204" pitchFamily="34" typeface="Arial"/>
              <a:buChar char="•"/>
            </a:pPr>
            <a:r>
              <a:rPr dirty="0" lang="en-US" sz="2400"/>
              <a:t>Dates</a:t>
            </a:r>
          </a:p>
        </p:txBody>
      </p:sp>
      <p:sp>
        <p:nvSpPr>
          <p:cNvPr id="18" name="TextBox 17">
            <a:extLst>
              <a:ext uri="{FF2B5EF4-FFF2-40B4-BE49-F238E27FC236}">
                <a16:creationId xmlns:a16="http://schemas.microsoft.com/office/drawing/2014/main" id="{2E00CC27-F505-4775-B415-0561EBBDB344}"/>
              </a:ext>
            </a:extLst>
          </p:cNvPr>
          <p:cNvSpPr txBox="1"/>
          <p:nvPr/>
        </p:nvSpPr>
        <p:spPr>
          <a:xfrm>
            <a:off x="3563254" y="1753343"/>
            <a:ext cx="4601468" cy="461665"/>
          </a:xfrm>
          <a:prstGeom prst="rect">
            <a:avLst/>
          </a:prstGeom>
          <a:noFill/>
        </p:spPr>
        <p:txBody>
          <a:bodyPr rtlCol="0" wrap="square">
            <a:spAutoFit/>
          </a:bodyPr>
          <a:lstStyle/>
          <a:p txid="8bf51feb04f122a94d99b570c3c5f9ab">
            <a:pPr algn="l" indent="-342900" marL="342900">
              <a:buClr>
                <a:srgbClr val="008CCF"/>
              </a:buClr>
              <a:buFont charset="0" panose="020B0604020202020204" pitchFamily="34" typeface="Arial"/>
              <a:buChar char="•"/>
            </a:pPr>
            <a:r>
              <a:rPr dirty="0" lang="en-US" sz="2400"/>
              <a:t>Oui/Non</a:t>
            </a:r>
          </a:p>
        </p:txBody>
      </p:sp>
      <p:sp>
        <p:nvSpPr>
          <p:cNvPr id="19" name="TextBox 18">
            <a:extLst>
              <a:ext uri="{FF2B5EF4-FFF2-40B4-BE49-F238E27FC236}">
                <a16:creationId xmlns:a16="http://schemas.microsoft.com/office/drawing/2014/main" id="{B7F47776-5D46-4111-96B3-90B7D4B82DDD}"/>
              </a:ext>
            </a:extLst>
          </p:cNvPr>
          <p:cNvSpPr txBox="1"/>
          <p:nvPr/>
        </p:nvSpPr>
        <p:spPr>
          <a:xfrm>
            <a:off x="3563254" y="2213413"/>
            <a:ext cx="4601468" cy="461665"/>
          </a:xfrm>
          <a:prstGeom prst="rect">
            <a:avLst/>
          </a:prstGeom>
          <a:noFill/>
        </p:spPr>
        <p:txBody>
          <a:bodyPr rtlCol="0" wrap="square">
            <a:spAutoFit/>
          </a:bodyPr>
          <a:lstStyle/>
          <a:p txid="ed2fc2838f7edb7607dd1cd19f3a82e0">
            <a:pPr algn="l" indent="-342900" marL="342900">
              <a:buClr>
                <a:srgbClr val="008CCF"/>
              </a:buClr>
              <a:buFont charset="0" panose="020B0604020202020204" pitchFamily="34" typeface="Arial"/>
              <a:buChar char="•"/>
            </a:pPr>
            <a:r>
              <a:rPr dirty="0" lang="en-US" sz="2400"/>
              <a:t>Texte</a:t>
            </a:r>
          </a:p>
        </p:txBody>
      </p:sp>
      <p:sp>
        <p:nvSpPr>
          <p:cNvPr id="20" name="Rectangle: Rounded Corners 19">
            <a:extLst>
              <a:ext uri="{FF2B5EF4-FFF2-40B4-BE49-F238E27FC236}">
                <a16:creationId xmlns:a16="http://schemas.microsoft.com/office/drawing/2014/main" id="{FD86AB9B-EB14-4EBA-8C03-8FFF86A8E947}"/>
              </a:ext>
            </a:extLst>
          </p:cNvPr>
          <p:cNvSpPr/>
          <p:nvPr/>
        </p:nvSpPr>
        <p:spPr>
          <a:xfrm>
            <a:off x="3720105" y="3099612"/>
            <a:ext cx="4676630" cy="2706075"/>
          </a:xfrm>
          <a:prstGeom prst="roundRect">
            <a:avLst>
              <a:gd fmla="val 3701" name="adj"/>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632905564"/>
      </p:ext>
    </p:extLst>
  </p:cSld>
  <p:clrMapOvr>
    <a:masterClrMapping/>
  </p:clrMapOvr>
  <mc:AlternateContent xmlns:mc="http://schemas.openxmlformats.org/markup-compatibility/2006" xmlns:p159="http://schemas.microsoft.com/office/powerpoint/2015/09/main">
    <mc:Choice Requires="p159">
      <p:transition advTm="12200" spd="slow">
        <p159:morph option="byObject"/>
      </p:transition>
    </mc:Choice>
    <mc:Fallback xmlns="">
      <p:transition advTm="12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id="8" nodeType="withEffect" presetClass="entr" presetID="10" presetSubtype="0">
                                  <p:stCondLst>
                                    <p:cond delay="0"/>
                                  </p:stCondLst>
                                  <p:childTnLst>
                                    <p:set>
                                      <p:cBhvr>
                                        <p:cTn dur="1" fill="hold" id="9">
                                          <p:stCondLst>
                                            <p:cond delay="0"/>
                                          </p:stCondLst>
                                        </p:cTn>
                                        <p:tgtEl>
                                          <p:spTgt spid="8"/>
                                        </p:tgtEl>
                                        <p:attrNameLst>
                                          <p:attrName>style.visibility</p:attrName>
                                        </p:attrNameLst>
                                      </p:cBhvr>
                                      <p:to>
                                        <p:strVal val="visible"/>
                                      </p:to>
                                    </p:set>
                                    <p:animEffect filter="fade" transition="in">
                                      <p:cBhvr>
                                        <p:cTn dur="500" id="10"/>
                                        <p:tgtEl>
                                          <p:spTgt spid="8"/>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8"/>
                                        </p:tgtEl>
                                        <p:attrNameLst>
                                          <p:attrName>style.visibility</p:attrName>
                                        </p:attrNameLst>
                                      </p:cBhvr>
                                      <p:to>
                                        <p:strVal val="visible"/>
                                      </p:to>
                                    </p:set>
                                    <p:animEffect filter="fade" transition="in">
                                      <p:cBhvr>
                                        <p:cTn dur="500" id="25"/>
                                        <p:tgtEl>
                                          <p:spTgt spid="18"/>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9"/>
                                        </p:tgtEl>
                                        <p:attrNameLst>
                                          <p:attrName>style.visibility</p:attrName>
                                        </p:attrNameLst>
                                      </p:cBhvr>
                                      <p:to>
                                        <p:strVal val="visible"/>
                                      </p:to>
                                    </p:set>
                                    <p:animEffect filter="fade" transition="in">
                                      <p:cBhvr>
                                        <p:cTn dur="500" id="30"/>
                                        <p:tgtEl>
                                          <p:spTgt spid="19"/>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0"/>
                                        </p:tgtEl>
                                        <p:attrNameLst>
                                          <p:attrName>style.visibility</p:attrName>
                                        </p:attrNameLst>
                                      </p:cBhvr>
                                      <p:to>
                                        <p:strVal val="visible"/>
                                      </p:to>
                                    </p:set>
                                    <p:animEffect filter="fade" transition="in">
                                      <p:cBhvr>
                                        <p:cTn dur="500" id="35"/>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grpId="0" spid="16"/>
      <p:bldP grpId="0" spid="17"/>
      <p:bldP grpId="0" spid="18"/>
      <p:bldP grpId="0" spid="19"/>
      <p:bldP animBg="1" grpId="0" spid="2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407DF23-B9F9-4505-BDD9-A309CAE331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2930" y="-1008523"/>
            <a:ext cx="15966130" cy="8980947"/>
          </a:xfrm>
          <a:prstGeom prst="rect">
            <a:avLst/>
          </a:prstGeom>
        </p:spPr>
      </p:pic>
      <p:sp>
        <p:nvSpPr>
          <p:cNvPr id="22" name="Rectangle 21">
            <a:extLst>
              <a:ext uri="{FF2B5EF4-FFF2-40B4-BE49-F238E27FC236}">
                <a16:creationId xmlns:a16="http://schemas.microsoft.com/office/drawing/2014/main" id="{1F4D3E3C-C5E0-469F-90F5-EE024AB038E1}"/>
              </a:ext>
            </a:extLst>
          </p:cNvPr>
          <p:cNvSpPr/>
          <p:nvPr/>
        </p:nvSpPr>
        <p:spPr>
          <a:xfrm>
            <a:off x="6190135" y="1142999"/>
            <a:ext cx="2496665" cy="806116"/>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3" name="Rectangle: Rounded Corners 22">
            <a:extLst>
              <a:ext uri="{FF2B5EF4-FFF2-40B4-BE49-F238E27FC236}">
                <a16:creationId xmlns:a16="http://schemas.microsoft.com/office/drawing/2014/main" id="{44B7C37F-7A00-4ADF-95FD-DE8B1CDD512D}"/>
              </a:ext>
            </a:extLst>
          </p:cNvPr>
          <p:cNvSpPr/>
          <p:nvPr/>
        </p:nvSpPr>
        <p:spPr>
          <a:xfrm>
            <a:off x="1708484" y="1019596"/>
            <a:ext cx="4224391" cy="3023656"/>
          </a:xfrm>
          <a:prstGeom prst="roundRect">
            <a:avLst>
              <a:gd fmla="val 8104"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4" name="TextBox 23">
            <a:extLst>
              <a:ext uri="{FF2B5EF4-FFF2-40B4-BE49-F238E27FC236}">
                <a16:creationId xmlns:a16="http://schemas.microsoft.com/office/drawing/2014/main" id="{A24EB935-1BD6-4B96-A5F3-75232134543C}"/>
              </a:ext>
            </a:extLst>
          </p:cNvPr>
          <p:cNvSpPr txBox="1"/>
          <p:nvPr/>
        </p:nvSpPr>
        <p:spPr>
          <a:xfrm>
            <a:off x="2289650" y="1191099"/>
            <a:ext cx="3276388" cy="461665"/>
          </a:xfrm>
          <a:prstGeom prst="rect">
            <a:avLst/>
          </a:prstGeom>
          <a:noFill/>
        </p:spPr>
        <p:txBody>
          <a:bodyPr rtlCol="0" wrap="square">
            <a:spAutoFit/>
          </a:bodyPr>
          <a:lstStyle/>
          <a:p txid="347a5d8e8e959dfd258e4d4ae12c5b7f">
            <a:pPr algn="l">
              <a:buClr>
                <a:srgbClr val="008CCF"/>
              </a:buClr>
            </a:pPr>
            <a:r>
              <a:rPr dirty="0" lang="en-US" sz="2400"/>
              <a:t>Limites min-max :</a:t>
            </a:r>
          </a:p>
        </p:txBody>
      </p:sp>
      <p:sp>
        <p:nvSpPr>
          <p:cNvPr id="25" name="TextBox 24">
            <a:extLst>
              <a:ext uri="{FF2B5EF4-FFF2-40B4-BE49-F238E27FC236}">
                <a16:creationId xmlns:a16="http://schemas.microsoft.com/office/drawing/2014/main" id="{722D8A16-7F3D-46E3-A657-EA00661B276F}"/>
              </a:ext>
            </a:extLst>
          </p:cNvPr>
          <p:cNvSpPr txBox="1"/>
          <p:nvPr/>
        </p:nvSpPr>
        <p:spPr>
          <a:xfrm>
            <a:off x="1949041" y="1698455"/>
            <a:ext cx="3983833" cy="461665"/>
          </a:xfrm>
          <a:prstGeom prst="rect">
            <a:avLst/>
          </a:prstGeom>
          <a:noFill/>
        </p:spPr>
        <p:txBody>
          <a:bodyPr rtlCol="0" wrap="square">
            <a:spAutoFit/>
          </a:bodyPr>
          <a:lstStyle/>
          <a:p txid="6889af994058b2cef0e501287bda3110">
            <a:pPr algn="l" indent="-342900" marL="342900">
              <a:buClr>
                <a:srgbClr val="008CCF"/>
              </a:buClr>
              <a:buFont charset="0" panose="020B0604020202020204" pitchFamily="34" typeface="Arial"/>
              <a:buChar char="•"/>
            </a:pPr>
            <a:r>
              <a:rPr dirty="0" lang="en-US" sz="2400"/>
              <a:t>Peut être défini séparément</a:t>
            </a:r>
          </a:p>
        </p:txBody>
      </p:sp>
      <p:sp>
        <p:nvSpPr>
          <p:cNvPr id="26" name="TextBox 25">
            <a:extLst>
              <a:ext uri="{FF2B5EF4-FFF2-40B4-BE49-F238E27FC236}">
                <a16:creationId xmlns:a16="http://schemas.microsoft.com/office/drawing/2014/main" id="{77BB6E56-0B43-4B44-991F-41BDCB52C211}"/>
              </a:ext>
            </a:extLst>
          </p:cNvPr>
          <p:cNvSpPr txBox="1"/>
          <p:nvPr/>
        </p:nvSpPr>
        <p:spPr>
          <a:xfrm>
            <a:off x="1949042" y="2158525"/>
            <a:ext cx="3276388" cy="461665"/>
          </a:xfrm>
          <a:prstGeom prst="rect">
            <a:avLst/>
          </a:prstGeom>
          <a:noFill/>
        </p:spPr>
        <p:txBody>
          <a:bodyPr rtlCol="0" wrap="square">
            <a:spAutoFit/>
          </a:bodyPr>
          <a:lstStyle/>
          <a:p txid="7372604caff420ae2df1df843d542892">
            <a:pPr algn="l" indent="-342900" marL="342900">
              <a:buClr>
                <a:srgbClr val="008CCF"/>
              </a:buClr>
              <a:buFont charset="0" panose="020B0604020202020204" pitchFamily="34" typeface="Arial"/>
              <a:buChar char="•"/>
            </a:pPr>
            <a:r>
              <a:rPr dirty="0" lang="en-US" sz="2400"/>
              <a:t>Peut être laissé vide</a:t>
            </a:r>
          </a:p>
        </p:txBody>
      </p:sp>
      <p:sp>
        <p:nvSpPr>
          <p:cNvPr id="27" name="TextBox 26">
            <a:extLst>
              <a:ext uri="{FF2B5EF4-FFF2-40B4-BE49-F238E27FC236}">
                <a16:creationId xmlns:a16="http://schemas.microsoft.com/office/drawing/2014/main" id="{253361B1-6003-446D-AA3D-72BC331A5A16}"/>
              </a:ext>
            </a:extLst>
          </p:cNvPr>
          <p:cNvSpPr txBox="1"/>
          <p:nvPr/>
        </p:nvSpPr>
        <p:spPr>
          <a:xfrm>
            <a:off x="1949042" y="2618595"/>
            <a:ext cx="3886274" cy="1200329"/>
          </a:xfrm>
          <a:prstGeom prst="rect">
            <a:avLst/>
          </a:prstGeom>
          <a:noFill/>
        </p:spPr>
        <p:txBody>
          <a:bodyPr rtlCol="0" wrap="square">
            <a:spAutoFit/>
          </a:bodyPr>
          <a:lstStyle/>
          <a:p txid="e6191ee4b36c86612145c2d2f1f4e58e">
            <a:pPr algn="l" indent="-342900" marL="342900">
              <a:buClr>
                <a:srgbClr val="008CCF"/>
              </a:buClr>
              <a:buFont charset="0" panose="020B0604020202020204" pitchFamily="34" typeface="Arial"/>
              <a:buChar char="•"/>
            </a:pPr>
            <a:r>
              <a:rPr dirty="0" lang="en-US" sz="2400"/>
              <a:t>Indiquer la fourchette des valeurs à saisir</a:t>
            </a:r>
          </a:p>
        </p:txBody>
      </p:sp>
      <p:grpSp>
        <p:nvGrpSpPr>
          <p:cNvPr id="28" name="Group 27">
            <a:extLst>
              <a:ext uri="{FF2B5EF4-FFF2-40B4-BE49-F238E27FC236}">
                <a16:creationId xmlns:a16="http://schemas.microsoft.com/office/drawing/2014/main" id="{5DA3BED8-1F13-426C-B42E-FC2DC9F8CECE}"/>
              </a:ext>
            </a:extLst>
          </p:cNvPr>
          <p:cNvGrpSpPr/>
          <p:nvPr/>
        </p:nvGrpSpPr>
        <p:grpSpPr>
          <a:xfrm>
            <a:off x="1308220" y="637259"/>
            <a:ext cx="804672" cy="804672"/>
            <a:chOff x="10901033" y="516564"/>
            <a:chExt cx="804672" cy="804672"/>
          </a:xfrm>
        </p:grpSpPr>
        <p:sp>
          <p:nvSpPr>
            <p:cNvPr id="29" name="Oval 28">
              <a:extLst>
                <a:ext uri="{FF2B5EF4-FFF2-40B4-BE49-F238E27FC236}">
                  <a16:creationId xmlns:a16="http://schemas.microsoft.com/office/drawing/2014/main" id="{087AD74A-18CB-4032-BC95-99392C7CB67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30" name="Group 29">
              <a:extLst>
                <a:ext uri="{FF2B5EF4-FFF2-40B4-BE49-F238E27FC236}">
                  <a16:creationId xmlns:a16="http://schemas.microsoft.com/office/drawing/2014/main" id="{76E715AF-B612-49AD-9A33-9B901608EFB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31" name="Freeform: Shape 30">
                <a:extLst>
                  <a:ext uri="{FF2B5EF4-FFF2-40B4-BE49-F238E27FC236}">
                    <a16:creationId xmlns:a16="http://schemas.microsoft.com/office/drawing/2014/main" id="{0979043B-D523-4A96-A9E4-EA1FBD3930E8}"/>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ACE2F4ED-C494-485F-8D0B-020C4D39712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32BB3F13-36F4-45B5-BEF5-C9FDC6CEC96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E982AB68-8170-4481-B696-A37FAEEF696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5" name="Rectangle 34">
            <a:extLst>
              <a:ext uri="{FF2B5EF4-FFF2-40B4-BE49-F238E27FC236}">
                <a16:creationId xmlns:a16="http://schemas.microsoft.com/office/drawing/2014/main" id="{297E1DC8-D9A7-4019-B285-895A42E8FEF1}"/>
              </a:ext>
            </a:extLst>
          </p:cNvPr>
          <p:cNvSpPr/>
          <p:nvPr/>
        </p:nvSpPr>
        <p:spPr>
          <a:xfrm>
            <a:off x="6333139" y="1865478"/>
            <a:ext cx="2353661" cy="29304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233490989"/>
      </p:ext>
    </p:extLst>
  </p:cSld>
  <p:clrMapOvr>
    <a:masterClrMapping/>
  </p:clrMapOvr>
  <mc:AlternateContent xmlns:mc="http://schemas.openxmlformats.org/markup-compatibility/2006" xmlns:p159="http://schemas.microsoft.com/office/powerpoint/2015/09/main">
    <mc:Choice Requires="p159">
      <p:transition advTm="37966" spd="slow">
        <p159:morph option="byObject"/>
      </p:transition>
    </mc:Choice>
    <mc:Fallback xmlns="">
      <p:transition advTm="3796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500" id="12"/>
                                        <p:tgtEl>
                                          <p:spTgt spid="23"/>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50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5"/>
                                        </p:tgtEl>
                                        <p:attrNameLst>
                                          <p:attrName>style.visibility</p:attrName>
                                        </p:attrNameLst>
                                      </p:cBhvr>
                                      <p:to>
                                        <p:strVal val="visible"/>
                                      </p:to>
                                    </p:set>
                                    <p:animEffect filter="fade" transition="in">
                                      <p:cBhvr>
                                        <p:cTn dur="500" id="23"/>
                                        <p:tgtEl>
                                          <p:spTgt spid="2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6"/>
                                        </p:tgtEl>
                                        <p:attrNameLst>
                                          <p:attrName>style.visibility</p:attrName>
                                        </p:attrNameLst>
                                      </p:cBhvr>
                                      <p:to>
                                        <p:strVal val="visible"/>
                                      </p:to>
                                    </p:set>
                                    <p:animEffect filter="fade" transition="in">
                                      <p:cBhvr>
                                        <p:cTn dur="500" id="28"/>
                                        <p:tgtEl>
                                          <p:spTgt spid="26"/>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22"/>
                                        </p:tgtEl>
                                      </p:cBhvr>
                                    </p:animEffect>
                                    <p:set>
                                      <p:cBhvr>
                                        <p:cTn dur="1" fill="hold" id="38">
                                          <p:stCondLst>
                                            <p:cond delay="499"/>
                                          </p:stCondLst>
                                        </p:cTn>
                                        <p:tgtEl>
                                          <p:spTgt spid="22"/>
                                        </p:tgtEl>
                                        <p:attrNameLst>
                                          <p:attrName>style.visibility</p:attrName>
                                        </p:attrNameLst>
                                      </p:cBhvr>
                                      <p:to>
                                        <p:strVal val="hidden"/>
                                      </p:to>
                                    </p:set>
                                  </p:childTnLst>
                                </p:cTn>
                              </p:par>
                              <p:par>
                                <p:cTn fill="hold" grpId="1" id="39" nodeType="withEffect" presetClass="exit" presetID="10" presetSubtype="0">
                                  <p:stCondLst>
                                    <p:cond delay="0"/>
                                  </p:stCondLst>
                                  <p:childTnLst>
                                    <p:animEffect filter="fade" transition="out">
                                      <p:cBhvr>
                                        <p:cTn dur="500" id="40"/>
                                        <p:tgtEl>
                                          <p:spTgt spid="23"/>
                                        </p:tgtEl>
                                      </p:cBhvr>
                                    </p:animEffect>
                                    <p:set>
                                      <p:cBhvr>
                                        <p:cTn dur="1" fill="hold" id="41">
                                          <p:stCondLst>
                                            <p:cond delay="499"/>
                                          </p:stCondLst>
                                        </p:cTn>
                                        <p:tgtEl>
                                          <p:spTgt spid="23"/>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24"/>
                                        </p:tgtEl>
                                      </p:cBhvr>
                                    </p:animEffect>
                                    <p:set>
                                      <p:cBhvr>
                                        <p:cTn dur="1" fill="hold" id="44">
                                          <p:stCondLst>
                                            <p:cond delay="499"/>
                                          </p:stCondLst>
                                        </p:cTn>
                                        <p:tgtEl>
                                          <p:spTgt spid="24"/>
                                        </p:tgtEl>
                                        <p:attrNameLst>
                                          <p:attrName>style.visibility</p:attrName>
                                        </p:attrNameLst>
                                      </p:cBhvr>
                                      <p:to>
                                        <p:strVal val="hidden"/>
                                      </p:to>
                                    </p:set>
                                  </p:childTnLst>
                                </p:cTn>
                              </p:par>
                              <p:par>
                                <p:cTn fill="hold" id="45" nodeType="withEffect" presetClass="exit" presetID="10" presetSubtype="0">
                                  <p:stCondLst>
                                    <p:cond delay="0"/>
                                  </p:stCondLst>
                                  <p:childTnLst>
                                    <p:animEffect filter="fade" transition="out">
                                      <p:cBhvr>
                                        <p:cTn dur="500" id="46"/>
                                        <p:tgtEl>
                                          <p:spTgt spid="28"/>
                                        </p:tgtEl>
                                      </p:cBhvr>
                                    </p:animEffect>
                                    <p:set>
                                      <p:cBhvr>
                                        <p:cTn dur="1" fill="hold" id="47">
                                          <p:stCondLst>
                                            <p:cond delay="499"/>
                                          </p:stCondLst>
                                        </p:cTn>
                                        <p:tgtEl>
                                          <p:spTgt spid="28"/>
                                        </p:tgtEl>
                                        <p:attrNameLst>
                                          <p:attrName>style.visibility</p:attrName>
                                        </p:attrNameLst>
                                      </p:cBhvr>
                                      <p:to>
                                        <p:strVal val="hidden"/>
                                      </p:to>
                                    </p:set>
                                  </p:childTnLst>
                                </p:cTn>
                              </p:par>
                              <p:par>
                                <p:cTn fill="hold" grpId="1" id="48" nodeType="withEffect" presetClass="exit" presetID="10" presetSubtype="0">
                                  <p:stCondLst>
                                    <p:cond delay="0"/>
                                  </p:stCondLst>
                                  <p:childTnLst>
                                    <p:animEffect filter="fade" transition="out">
                                      <p:cBhvr>
                                        <p:cTn dur="500" id="49"/>
                                        <p:tgtEl>
                                          <p:spTgt spid="25"/>
                                        </p:tgtEl>
                                      </p:cBhvr>
                                    </p:animEffect>
                                    <p:set>
                                      <p:cBhvr>
                                        <p:cTn dur="1" fill="hold" id="50">
                                          <p:stCondLst>
                                            <p:cond delay="499"/>
                                          </p:stCondLst>
                                        </p:cTn>
                                        <p:tgtEl>
                                          <p:spTgt spid="25"/>
                                        </p:tgtEl>
                                        <p:attrNameLst>
                                          <p:attrName>style.visibility</p:attrName>
                                        </p:attrNameLst>
                                      </p:cBhvr>
                                      <p:to>
                                        <p:strVal val="hidden"/>
                                      </p:to>
                                    </p:set>
                                  </p:childTnLst>
                                </p:cTn>
                              </p:par>
                              <p:par>
                                <p:cTn fill="hold" grpId="1" id="51" nodeType="withEffect" presetClass="exit" presetID="10" presetSubtype="0">
                                  <p:stCondLst>
                                    <p:cond delay="0"/>
                                  </p:stCondLst>
                                  <p:childTnLst>
                                    <p:animEffect filter="fade" transition="out">
                                      <p:cBhvr>
                                        <p:cTn dur="500" id="52"/>
                                        <p:tgtEl>
                                          <p:spTgt spid="26"/>
                                        </p:tgtEl>
                                      </p:cBhvr>
                                    </p:animEffect>
                                    <p:set>
                                      <p:cBhvr>
                                        <p:cTn dur="1" fill="hold" id="53">
                                          <p:stCondLst>
                                            <p:cond delay="499"/>
                                          </p:stCondLst>
                                        </p:cTn>
                                        <p:tgtEl>
                                          <p:spTgt spid="26"/>
                                        </p:tgtEl>
                                        <p:attrNameLst>
                                          <p:attrName>style.visibility</p:attrName>
                                        </p:attrNameLst>
                                      </p:cBhvr>
                                      <p:to>
                                        <p:strVal val="hidden"/>
                                      </p:to>
                                    </p:set>
                                  </p:childTnLst>
                                </p:cTn>
                              </p:par>
                              <p:par>
                                <p:cTn fill="hold" grpId="1" id="54" nodeType="withEffect" presetClass="exit" presetID="10" presetSubtype="0">
                                  <p:stCondLst>
                                    <p:cond delay="0"/>
                                  </p:stCondLst>
                                  <p:childTnLst>
                                    <p:animEffect filter="fade" transition="out">
                                      <p:cBhvr>
                                        <p:cTn dur="500" id="55"/>
                                        <p:tgtEl>
                                          <p:spTgt spid="27"/>
                                        </p:tgtEl>
                                      </p:cBhvr>
                                    </p:animEffect>
                                    <p:set>
                                      <p:cBhvr>
                                        <p:cTn dur="1" fill="hold" id="56">
                                          <p:stCondLst>
                                            <p:cond delay="499"/>
                                          </p:stCondLst>
                                        </p:cTn>
                                        <p:tgtEl>
                                          <p:spTgt spid="27"/>
                                        </p:tgtEl>
                                        <p:attrNameLst>
                                          <p:attrName>style.visibility</p:attrName>
                                        </p:attrNameLst>
                                      </p:cBhvr>
                                      <p:to>
                                        <p:strVal val="hidden"/>
                                      </p:to>
                                    </p:se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5"/>
                                        </p:tgtEl>
                                        <p:attrNameLst>
                                          <p:attrName>style.visibility</p:attrName>
                                        </p:attrNameLst>
                                      </p:cBhvr>
                                      <p:to>
                                        <p:strVal val="visible"/>
                                      </p:to>
                                    </p:set>
                                    <p:animEffect filter="fade" transition="in">
                                      <p:cBhvr>
                                        <p:cTn dur="500" id="61"/>
                                        <p:tgtEl>
                                          <p:spTgt spid="35"/>
                                        </p:tgtEl>
                                      </p:cBhvr>
                                    </p:animEffect>
                                  </p:childTnLst>
                                </p:cTn>
                              </p:par>
                            </p:childTnLst>
                          </p:cTn>
                        </p:par>
                      </p:childTnLst>
                    </p:cTn>
                  </p:par>
                  <p:par>
                    <p:cTn fill="hold" id="62">
                      <p:stCondLst>
                        <p:cond delay="indefinite"/>
                      </p:stCondLst>
                      <p:childTnLst>
                        <p:par>
                          <p:cTn fill="hold" id="63">
                            <p:stCondLst>
                              <p:cond delay="0"/>
                            </p:stCondLst>
                            <p:childTnLst>
                              <p:par>
                                <p:cTn fill="hold" grpId="1" id="64" nodeType="clickEffect" presetClass="exit" presetID="10" presetSubtype="0">
                                  <p:stCondLst>
                                    <p:cond delay="0"/>
                                  </p:stCondLst>
                                  <p:childTnLst>
                                    <p:animEffect filter="fade" transition="out">
                                      <p:cBhvr>
                                        <p:cTn dur="500" id="65"/>
                                        <p:tgtEl>
                                          <p:spTgt spid="35"/>
                                        </p:tgtEl>
                                      </p:cBhvr>
                                    </p:animEffect>
                                    <p:set>
                                      <p:cBhvr>
                                        <p:cTn dur="1" fill="hold" id="66">
                                          <p:stCondLst>
                                            <p:cond delay="499"/>
                                          </p:stCondLst>
                                        </p:cTn>
                                        <p:tgtEl>
                                          <p:spTgt spid="3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P animBg="1" grpId="1" spid="22"/>
      <p:bldP animBg="1" grpId="0" spid="23"/>
      <p:bldP animBg="1" grpId="1" spid="23"/>
      <p:bldP grpId="0" spid="24"/>
      <p:bldP grpId="1" spid="24"/>
      <p:bldP grpId="0" spid="25"/>
      <p:bldP grpId="1" spid="25"/>
      <p:bldP grpId="0" spid="26"/>
      <p:bldP grpId="1" spid="26"/>
      <p:bldP grpId="0" spid="27"/>
      <p:bldP grpId="1" spid="27"/>
      <p:bldP animBg="1" grpId="0" spid="35"/>
      <p:bldP animBg="1" grpId="1" spid="3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5043B-8E31-C0FE-47A2-68ADFC619C2C}"/>
              </a:ext>
            </a:extLst>
          </p:cNvPr>
          <p:cNvSpPr txBox="1"/>
          <p:nvPr/>
        </p:nvSpPr>
        <p:spPr>
          <a:xfrm>
            <a:off x="5078627" y="3348681"/>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2307903539"/>
      </p:ext>
    </p:extLst>
  </p:cSld>
  <p:clrMapOvr>
    <a:masterClrMapping/>
  </p:clrMapOvr>
  <mc:AlternateContent xmlns:mc="http://schemas.openxmlformats.org/markup-compatibility/2006" xmlns:p14="http://schemas.microsoft.com/office/powerpoint/2010/main">
    <mc:Choice Requires="p14">
      <p:transition advTm="265000" p14:dur="2000" spd="slow"/>
    </mc:Choice>
    <mc:Fallback xmlns="">
      <p:transition advTm="265000"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UUID" val="{34119DE4-93FF-44A0-8DC5-FD898B8DF239}"/>
  <p:tag name="ISPRING_RESOURCE_FOLDER" val="C:\Users\alita\Documents\0. Clientes LOCAL\DHIS2\Fundamentals\2.0\Data Capture and validation\M2\2.2.2 Entering data in the Data Entry app - part 2\"/>
  <p:tag name="ISPRING_PRESENTATION_PATH" val="C:\Users\alita\Documents\0. Clientes LOCAL\DHIS2\Fundamentals\2.0\Data Capture and validation\M2\2.2.2 Entering data in the Data Entry app - part 2.pptx"/>
  <p:tag name="ISPRING_SCREEN_RECS_UPDATED" val="C:\Users\alita\Documents\0. Clientes LOCAL\DHIS2\Fundamentals\2.0\Data Capture and validation\M2\2.2.2 Entering data in the Data Entry app - part 2\"/>
  <p:tag name="FLASHSPRING_ZOOM_TAG" val="69"/>
  <p:tag name="ISPRING_PRESENTATION_INFO_2" val="&lt;?xml version=&quot;1.0&quot; encoding=&quot;UTF-8&quot; standalone=&quot;no&quot; ?&gt;&#10;&lt;presentation2&gt;&#10;&#10;  &lt;slides&gt;&#10;    &lt;slide id=&quot;{429E3FC0-DFBD-4938-ADF4-1B8BC8902F75}&quot; pptId=&quot;299&quot;/&gt;&#10;    &lt;slide id=&quot;{AB81D441-359C-434B-8D98-EAB878FD3CA4}&quot; pptId=&quot;304&quot;/&gt;&#10;    &lt;slide id=&quot;{D61A9172-3641-4B89-89AA-69107D44DD74}&quot; pptId=&quot;305&quot;/&gt;&#10;    &lt;slide id=&quot;{386D5BE7-0EED-41EC-844F-EE2ED8399575}&quot; pptId=&quot;306&quot;/&gt;&#10;    &lt;slide id=&quot;{16D55F01-5215-45D1-9D77-020910FA1662}&quot; pptId=&quot;307&quot;/&gt;&#10;    &lt;slide id=&quot;{FF41B6E3-372D-46B1-B6FF-9ACAB860EE0F}&quot; pptId=&quot;309&quot;/&gt;&#10;    &lt;slide id=&quot;{2831EE9F-72C8-4D6D-81F9-BC3223DCC3A0}&quot; pptId=&quot;311&quot;/&gt;&#10;    &lt;slide id=&quot;{78CF40D6-ED4E-4B19-A811-9F33CC26BDC9}&quot; pptId=&quot;310&quot;/&gt;&#10;    &lt;slide id=&quot;{8A3DB9BB-5348-49E5-8F93-DBDBAC29B17F}&quot; pptId=&quot;308&quot;/&gt;&#10;    &lt;slide id=&quot;{45990156-9A8E-410D-9347-C6A998213FAA}&quot; pptId=&quot;303&quot;/&gt;&#10;    &lt;slide id=&quot;{451A8C78-F0F0-4B5C-B6F0-F2A9B9F88506}&quot; pptId=&quot;272&quot;/&gt;&#10;  &lt;/slides&gt;&#10;&#10;  &lt;narration&gt;&#10;    &lt;audioTracks&gt;&#10;      &lt;audioTrack muted=&quot;false&quot; name=&quot;intro&quot; resource=&quot;6fb1a8c9&quot; slideId=&quot;{429E3FC0-DFBD-4938-ADF4-1B8BC8902F75}&quot; startTime=&quot;0&quot; stepIndex=&quot;0&quot; volume=&quot;1&quot;&gt;&#10;        &lt;audio channels=&quot;2&quot; format=&quot;fltp&quot; sampleRate=&quot;44100&quot;/&gt;&#10;      &lt;/audioTrack&gt;&#10;      &lt;audioTrack muted=&quot;false&quot; name=&quot;Text-to-speech clip — Audio  1&quot; resource=&quot;2e734c13&quot; slideId=&quot;{AB81D441-359C-434B-8D98-EAB878FD3CA4}&quot; startTime=&quot;0&quot; stepIndex=&quot;0&quot; volume=&quot;1&quot;&gt;&#10;        &lt;audio channels=&quot;2&quot; format=&quot;fltp&quot; sampleRate=&quot;48000&quot;/&gt;&#10;      &lt;/audioTrack&gt;&#10;      &lt;audioTrack muted=&quot;false&quot; name=&quot;Text-to-speech clip — Audio  2&quot; resource=&quot;9178c727&quot; slideId=&quot;{D61A9172-3641-4B89-89AA-69107D44DD74}&quot; startTime=&quot;0&quot; stepIndex=&quot;0&quot; volume=&quot;1&quot;&gt;&#10;        &lt;audio channels=&quot;2&quot; format=&quot;fltp&quot; sampleRate=&quot;48000&quot;/&gt;&#10;      &lt;/audioTrack&gt;&#10;      &lt;audioTrack muted=&quot;false&quot; name=&quot;Text-to-speech clip — Audio  3&quot; resource=&quot;ecc96c21&quot; slideId=&quot;{16D55F01-5215-45D1-9D77-020910FA1662}&quot; startTime=&quot;0&quot; stepIndex=&quot;0&quot; volume=&quot;1&quot;&gt;&#10;        &lt;audio channels=&quot;2&quot; format=&quot;fltp&quot; sampleRate=&quot;48000&quot;/&gt;&#10;      &lt;/audioTrack&gt;&#10;      &lt;audioTrack muted=&quot;false&quot; name=&quot;Text-to-speech clip — Audio  4&quot; resource=&quot;f377b118&quot; slideId=&quot;{FF41B6E3-372D-46B1-B6FF-9ACAB860EE0F}&quot; startTime=&quot;0&quot; stepIndex=&quot;0&quot; volume=&quot;1&quot;&gt;&#10;        &lt;audio channels=&quot;2&quot; format=&quot;fltp&quot; sampleRate=&quot;48000&quot;/&gt;&#10;      &lt;/audioTrack&gt;&#10;      &lt;audioTrack muted=&quot;false&quot; name=&quot;Text-to-speech clip — Audio  5&quot; resource=&quot;1390e7b7&quot; slideId=&quot;{2831EE9F-72C8-4D6D-81F9-BC3223DCC3A0}&quot; startTime=&quot;0&quot; stepIndex=&quot;0&quot; volume=&quot;1&quot;&gt;&#10;        &lt;audio channels=&quot;2&quot; format=&quot;fltp&quot; sampleRate=&quot;48000&quot;/&gt;&#10;      &lt;/audioTrack&gt;&#10;      &lt;audioTrack muted=&quot;false&quot; name=&quot;Text-to-speech clip — Audio  6&quot; resource=&quot;160a5c39&quot; slideId=&quot;{78CF40D6-ED4E-4B19-A811-9F33CC26BDC9}&quot; startTime=&quot;0&quot; stepIndex=&quot;0&quot; volume=&quot;1&quot;&gt;&#10;        &lt;audio channels=&quot;2&quot; format=&quot;fltp&quot; sampleRate=&quot;48000&quot;/&gt;&#10;      &lt;/audioTrack&gt;&#10;      &lt;audioTrack muted=&quot;false&quot; name=&quot;Text-to-speech clip — Audio  7&quot; resource=&quot;0e3bee04&quot; slideId=&quot;{45990156-9A8E-410D-9347-C6A998213FAA}&quot; startTime=&quot;0&quot; stepIndex=&quot;0&quot; volume=&quot;1&quot;&gt;&#10;        &lt;audio channels=&quot;2&quot; format=&quot;fltp&quot; sampleRate=&quot;48000&quot;/&gt;&#10;      &lt;/audioTrack&gt;&#10;      &lt;audioTrack muted=&quot;false&quot; name=&quot;outro&quot; resource=&quot;393c9f67&quot; slideId=&quot;{451A8C78-F0F0-4B5C-B6F0-F2A9B9F88506}&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NOcM1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NOcM1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NOcM1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TnDN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NOcM1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TnDNUjnP2+moAAADlAAAAHAAAAG5vbmUvaHRtbF9za2luX3NldHRpbmdzLmpzb26r5lIAAqUcJQUrhWowG8xPKi0pyc/TS87PK0nNK9HLyy/KTQSrUVJ2AwMlHZyK88tSiwgoTUtMTkUx1NTIwskFp0qEiSZO5i7OlsjqChLTU/WSEpOz04vyS/NSIMqcXV0MXYyVwKpquWoBUEsDBBQAAgAIANOcM1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UX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JR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lF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yUX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8lF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JR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zUXFUlBOzImkAAABuAAAAHAAAAHVuaXZlcnNhbC9sb2NhbF9zZXR0aW5ncy54bWwNzDEOgzAMQNGdU1jeKe3WgcDGVpbSA1jERZEcG5GA4PZk+8PTb/szChy8pWDq8PV4IrDO5oMuDn/TUL8RUib1JKbsUA2h76pWbCb5cs4FJliFLt4mjiUyjxSLHHYRqOFTXv/AHpuuugFQSwMEFAACAAgA81F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81FxVDqd53BLAAAAawAAABsAAAB1bml2ZXJzYWwvdW5pdmVyc2FsLnBuZy54bWyzsa/IzVEoSy0qzszPs1Uy1DNQsrfj5bIpKEoty0wtV6gAigEFIUBJoRLINUJwyzNTSjKAQgYWFgjBjNTM9IwSWyULQzO4oD7QTABQSwMEFAACAAgA1Zwz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VnDN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NWcM1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1Zwz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VnDN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VnDN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1ZwzVLx9NfdKAAAASQAAAB8AAAB2aWRlb2xlY3R1cmUvbG9jYWxfc2V0dGluZ3MueG1ss7GvyM1RKEstKs7Mz7NVMtQzUFJIzUvOT8nMS7dVCg1x07VQUiguScxLSczJz0u1VcrLV1Kwt+OyyclPTswJTi0pASos1rfjAgBQSwECAAAUAAIACADTnDNUMhu6IvkDAADgDgAAGAAAAAAAAAABAAAAAAAAAAAAbm9uZS9jb21tb25fbWVzc2FnZXMubG5nUEsBAgAAFAACAAgA05wzVBUeYBujAAAAfwEAACkAAAAAAAAAAQAAAAAALwQAAG5vbmUvcGxheWJhY2tfYW5kX25hdmlnYXRpb25fc2V0dGluZ3MueG1sUEsBAgAAFAACAAgA05wzVB9UimowAwAAxw4AACIAAAAAAAAAAQAAAAAAGQUAAG5vbmUvZmxhc2hfcHVibGlzaGluZ19zZXR0aW5ncy54bWxQSwECAAAUAAIACADTnDNUcVeUnRUBAADRAgAAHAAAAAAAAAABAAAAAACJCAAAbm9uZS9mbGFzaF9za2luX3NldHRpbmdzLnhtbFBLAQIAABQAAgAIANOcM1TXm3CWKwMAAG8OAAAhAAAAAAAAAAEAAAAAANgJAABub25lL2h0bWxfcHVibGlzaGluZ19zZXR0aW5ncy54bWxQSwECAAAUAAIACADTnDNUjnP2+moAAADlAAAAHAAAAAAAAAABAAAAAABCDQAAbm9uZS9odG1sX3NraW5fc2V0dGluZ3MuanNvblBLAQIAABQAAgAIANOcM1S8fTX3SgAAAEkAAAAXAAAAAAAAAAEAAAAAAOYNAABub25lL2xvY2FsX3NldHRpbmdzLnhtbFBLAQIAABQAAgAIAGp1Y1TuA81MSQMAAOMJAAAUAAAAAAAAAAEAAAAAAGUOAAB1bml2ZXJzYWwvcGxheWVyLnhtbFBLAQIAABQAAgAIAPJRcVQGoq6pcgYAACYZAAAdAAAAAAAAAAEAAAAAAOARAAB1bml2ZXJzYWwvY29tbW9uX21lc3NhZ2VzLmxuZ1BLAQIAABQAAgAIAPJRcVQVHmAbowAAAH8BAAAuAAAAAAAAAAEAAAAAAI0YAAB1bml2ZXJzYWwvcGxheWJhY2tfYW5kX25hdmlnYXRpb25fc2V0dGluZ3MueG1sUEsBAgAAFAACAAgA8lFxVJz/rQVSBAAA3BUAACcAAAAAAAAAAQAAAAAAfBkAAHVuaXZlcnNhbC9mbGFzaF9wdWJsaXNoaW5nX3NldHRpbmdzLnhtbFBLAQIAABQAAgAIAPJRcVSNnu+/fwMAAOEMAAAhAAAAAAAAAAEAAAAAABMeAAB1bml2ZXJzYWwvZmxhc2hfc2tpbl9zZXR0aW5ncy54bWxQSwECAAAUAAIACADyUXFUV9GaZ0wEAABmFQAAJgAAAAAAAAABAAAAAADRIQAAdW5pdmVyc2FsL2h0bWxfcHVibGlzaGluZ19zZXR0aW5ncy54bWxQSwECAAAUAAIACADyUXFUDvLBv70BAACMBgAAIQAAAAAAAAABAAAAAABhJgAAdW5pdmVyc2FsL2h0bWxfc2tpbl9zZXR0aW5ncy5qc29uUEsBAgAAFAACAAgA81FxVJQTsyJpAAAAbgAAABwAAAAAAAAAAQAAAAAAXSgAAHVuaXZlcnNhbC9sb2NhbF9zZXR0aW5ncy54bWxQSwECAAAUAAIACADzUXFU49I+v1ETAACGOQAAFwAAAAAAAAAAAAAAAAAAKQAAdW5pdmVyc2FsL3VuaXZlcnNhbC5wbmdQSwECAAAUAAIACADzUXFUOp3ncEsAAABrAAAAGwAAAAAAAAABAAAAAACGPAAAdW5pdmVyc2FsL3VuaXZlcnNhbC5wbmcueG1sUEsBAgAAFAACAAgA1ZwzVPaxDkKjBQAApRUAACAAAAAAAAAAAQAAAAAACj0AAHZpZGVvbGVjdHVyZS9jb21tb25fbWVzc2FnZXMubG5nUEsBAgAAFAACAAgA1ZwzVBUeYBujAAAAfwEAADEAAAAAAAAAAQAAAAAA60IAAHZpZGVvbGVjdHVyZS9wbGF5YmFja19hbmRfbmF2aWdhdGlvbl9zZXR0aW5ncy54bWxQSwECAAAUAAIACADVnDNUp4ruNgwFAADlGQAAKgAAAAAAAAABAAAAAADdQwAAdmlkZW9sZWN0dXJlL2ZsYXNoX3B1Ymxpc2hpbmdfc2V0dGluZ3MueG1sUEsBAgAAFAACAAgA1ZwzVI92Vf5vAgAAhwgAACQAAAAAAAAAAQAAAAAAMUkAAHZpZGVvbGVjdHVyZS9mbGFzaF9za2luX3NldHRpbmdzLnhtbFBLAQIAABQAAgAIANWcM1R8n4QKAgUAAF0ZAAApAAAAAAAAAAEAAAAAAOJLAAB2aWRlb2xlY3R1cmUvaHRtbF9wdWJsaXNoaW5nX3NldHRpbmdzLnhtbFBLAQIAABQAAgAIANWcM1STaEB+hwEAANkEAAAkAAAAAAAAAAEAAAAAACtRAAB2aWRlb2xlY3R1cmUvaHRtbF9za2luX3NldHRpbmdzLmpzb25QSwECAAAUAAIACADVnDNUvH0190oAAABJAAAAHwAAAAAAAAABAAAAAAD0UgAAdmlkZW9sZWN0dXJlL2xvY2FsX3NldHRpbmdzLnhtbFBLBQYAAAAAGAAYAGoHAAB7UwAAAAA="/>
  <p:tag name="ISPRING_ULTRA_SCORM_COURCE_TITLE" val="2.2.2 Data Capture and Validation - Data Entry app -  Validating data [Part 2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3] Now that you’ve learned how to enter data into DHIS2, how do you ensure that the data you’ve entered is valid? In this video, you’ll learn how to validate your data. You’ll also learn how to audit existing data, and mark data sets complete and incomplete.\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2 Data Entry app - Validating data&quot;,&quot;onlineDestinationFolderId&quot;:&quot;29273ec8-5835-11ec-b6e2-bacc1cfba3b4&quot;,&quot;onlineDestinationUrl&quot;:&quot;dhis2-academy.ispring.com&quot;}}"/>
  <p:tag name="ISPRING_SCORM_RATE_QUIZZES" val="0"/>
  <p:tag name="ISPRING_PRESENTATION_TITLE" val="2.2.2 Data Capture and Validation - Data Entry app -  Validating data [Part 2 of 3]"/>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9E18C4E4-86BE-496E-8702-D9279ABE4C05}:308"/>
  <p:tag name="ISPRING_CUSTOM_TIMING_USED" val="1"/>
  <p:tag name="ISPRING_SLIDE_ID_2" val="{8A3DB9BB-5348-49E5-8F93-DBDBAC29B17F}"/>
  <p:tag name="GENSWF_ADVANCE_TIME" val="265.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ISPRING_SLIDE_ID_2" val="{45990156-9A8E-410D-9347-C6A998213FAA}"/>
  <p:tag name="GENSWF_ADVANCE_TIME" val="59.922"/>
  <p:tag name="TIMING" val="|2.909|9.599|2.996|3.143|2.432|7.272|3.447|4.729|5.72|4.712|6.501"/>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51A8C78-F0F0-4B5C-B6F0-F2A9B9F88506}"/>
  <p:tag name="GENSWF_ADVANCE_TIME" val="14.09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429E3FC0-DFBD-4938-ADF4-1B8BC8902F75}"/>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78ED6604-3D4A-4FBB-958D-E7BA344263E5}:304"/>
  <p:tag name="ISPRING_CUSTOM_TIMING_USED" val="1"/>
  <p:tag name="ISPRING_SLIDE_ID_2" val="{AB81D441-359C-434B-8D98-EAB878FD3CA4}"/>
  <p:tag name="GENSWF_ADVANCE_TIME" val="13.168"/>
  <p:tag name="TIMING" val="|0.92|0.856|2.065|2.52"/>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97A0AC3E-E500-4C2A-8D12-19DCB6B966AA}:305"/>
  <p:tag name="ISPRING_CUSTOM_TIMING_USED" val="1"/>
  <p:tag name="ISPRING_SLIDE_ID_2" val="{D61A9172-3641-4B89-89AA-69107D44DD74}"/>
  <p:tag name="GENSWF_ADVANCE_TIME" val="21.648"/>
  <p:tag name="TIMING" val="|1.953|6.543|3.081|6.223"/>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B416E887-E8C3-4841-A39D-98F3F3736EA7}:306"/>
  <p:tag name="ISPRING_CUSTOM_TIMING_USED" val="1"/>
  <p:tag name="ISPRING_SLIDE_ID_2" val="{386D5BE7-0EED-41EC-844F-EE2ED8399575}"/>
  <p:tag name="GENSWF_ADVANCE_TIME" val="30.000"/>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708BDB27-FE02-4339-B924-E008D30E810B}:307"/>
  <p:tag name="ISPRING_CUSTOM_TIMING_USED" val="1"/>
  <p:tag name="ISPRING_SLIDE_ID_2" val="{16D55F01-5215-45D1-9D77-020910FA1662}"/>
  <p:tag name="GENSWF_ADVANCE_TIME" val="9.736"/>
  <p:tag name="TIMING" val="|3.71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88367638-7C8C-41C2-8A8A-3D04302E1914}:309"/>
  <p:tag name="ISPRING_CUSTOM_TIMING_USED" val="1"/>
  <p:tag name="ISPRING_SLIDE_ID_2" val="{FF41B6E3-372D-46B1-B6FF-9ACAB860EE0F}"/>
  <p:tag name="GENSWF_ADVANCE_TIME" val="33.780"/>
  <p:tag name="TIMING" val="|4.643|2.899|4.828|12.718|3.394"/>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FC34BA07-1075-4FE2-9016-6AA49BE90643}:311"/>
  <p:tag name="ISPRING_CUSTOM_TIMING_USED" val="1"/>
  <p:tag name="ISPRING_SLIDE_ID_2" val="{2831EE9F-72C8-4D6D-81F9-BC3223DCC3A0}"/>
  <p:tag name="GENSWF_ADVANCE_TIME" val="12.200"/>
  <p:tag name="TIMING" val="|1.163|1.031|1.608|0.973|1.072|3.205"/>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GENSWF_SLIDE_UID" val="{B2396E6C-C08B-4DBF-9512-7CA10CD1A146}:310"/>
  <p:tag name="ISPRING_CUSTOM_TIMING_USED" val="1"/>
  <p:tag name="ISPRING_SLIDE_ID_2" val="{78CF40D6-ED4E-4B19-A811-9F33CC26BDC9}"/>
  <p:tag name="GENSWF_ADVANCE_TIME" val="37.966"/>
  <p:tag name="TIMING" val="|5.274|4.422|1.228|2.22|2.255|12.857|4.948|2.9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8507</TotalTime>
  <Words>1419</Words>
  <Application>Microsoft Macintosh PowerPoint</Application>
  <PresentationFormat>Widescreen</PresentationFormat>
  <Paragraphs>104</Paragraphs>
  <Slides>11</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Data Capture and Validation - Data Entry app -  Validating data [Part 2 of 3]</dc:title>
  <dc:subject>elearning</dc:subject>
  <dc:creator>Alejandra Avila</dc:creator>
  <cp:lastModifiedBy>Simona Sekerova</cp:lastModifiedBy>
  <cp:revision>431</cp:revision>
  <dcterms:created xsi:type="dcterms:W3CDTF">2021-02-03T12:41:27Z</dcterms:created>
  <dcterms:modified xsi:type="dcterms:W3CDTF">2023-09-13T06:20:10Z</dcterms:modified>
</cp:coreProperties>
</file>